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Roboto"/>
      <p:regular r:id="rId76"/>
      <p:bold r:id="rId77"/>
      <p:italic r:id="rId78"/>
      <p:boldItalic r:id="rId79"/>
    </p:embeddedFont>
    <p:embeddedFont>
      <p:font typeface="Gill Sans"/>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2" roundtripDataSignature="AMtx7mjgu7WEGGHLFvxaouMbPuGlgy99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2AEF91-0547-44E3-96AF-6C280639A8E8}">
  <a:tblStyle styleId="{8D2AEF91-0547-44E3-96AF-6C280639A8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6A4E927-899B-4954-B1A3-124B83441BF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GillSans-regular.fntdata"/><Relationship Id="rId82" Type="http://customschemas.google.com/relationships/presentationmetadata" Target="metadata"/><Relationship Id="rId81"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bold.fntdata"/><Relationship Id="rId32" Type="http://schemas.openxmlformats.org/officeDocument/2006/relationships/slide" Target="slides/slide26.xml"/><Relationship Id="rId76" Type="http://schemas.openxmlformats.org/officeDocument/2006/relationships/font" Target="fonts/Roboto-regular.fntdata"/><Relationship Id="rId35" Type="http://schemas.openxmlformats.org/officeDocument/2006/relationships/slide" Target="slides/slide29.xml"/><Relationship Id="rId79" Type="http://schemas.openxmlformats.org/officeDocument/2006/relationships/font" Target="fonts/Roboto-boldItalic.fntdata"/><Relationship Id="rId34" Type="http://schemas.openxmlformats.org/officeDocument/2006/relationships/slide" Target="slides/slide28.xml"/><Relationship Id="rId78" Type="http://schemas.openxmlformats.org/officeDocument/2006/relationships/font" Target="fonts/Roboto-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cdefe0d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cdefe0d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 Coming to clinical bert;</a:t>
            </a:r>
            <a:endParaRPr/>
          </a:p>
          <a:p>
            <a:pPr indent="0" lvl="0" marL="0" rtl="0" algn="l">
              <a:lnSpc>
                <a:spcPct val="115000"/>
              </a:lnSpc>
              <a:spcBef>
                <a:spcPts val="0"/>
              </a:spcBef>
              <a:spcAft>
                <a:spcPts val="0"/>
              </a:spcAft>
              <a:buClr>
                <a:schemeClr val="dk1"/>
              </a:buClr>
              <a:buSzPts val="1100"/>
              <a:buFont typeface="Arial"/>
              <a:buNone/>
            </a:pPr>
            <a:r>
              <a:rPr lang="en"/>
              <a:t>This is pretty much what we've implemented in our model as well</a:t>
            </a:r>
            <a:endParaRPr/>
          </a:p>
          <a:p>
            <a:pPr indent="0" lvl="0" marL="0" rtl="0" algn="l">
              <a:lnSpc>
                <a:spcPct val="115000"/>
              </a:lnSpc>
              <a:spcBef>
                <a:spcPts val="0"/>
              </a:spcBef>
              <a:spcAft>
                <a:spcPts val="0"/>
              </a:spcAft>
              <a:buClr>
                <a:schemeClr val="dk1"/>
              </a:buClr>
              <a:buSzPts val="1100"/>
              <a:buFont typeface="Arial"/>
              <a:buNone/>
            </a:pPr>
            <a:r>
              <a:rPr lang="en"/>
              <a:t>The upper component processes clinical notes through multiple transformer layers; from T1 to T8.</a:t>
            </a:r>
            <a:endParaRPr/>
          </a:p>
          <a:p>
            <a:pPr indent="0" lvl="0" marL="0" rtl="0" algn="l">
              <a:lnSpc>
                <a:spcPct val="115000"/>
              </a:lnSpc>
              <a:spcBef>
                <a:spcPts val="0"/>
              </a:spcBef>
              <a:spcAft>
                <a:spcPts val="0"/>
              </a:spcAft>
              <a:buClr>
                <a:schemeClr val="dk1"/>
              </a:buClr>
              <a:buSzPts val="1100"/>
              <a:buFont typeface="Arial"/>
              <a:buNone/>
            </a:pPr>
            <a:r>
              <a:rPr lang="en"/>
              <a:t>It has 3 processing paths</a:t>
            </a:r>
            <a:endParaRPr/>
          </a:p>
          <a:p>
            <a:pPr indent="0" lvl="0" marL="0" rtl="0" algn="l">
              <a:lnSpc>
                <a:spcPct val="115000"/>
              </a:lnSpc>
              <a:spcBef>
                <a:spcPts val="0"/>
              </a:spcBef>
              <a:spcAft>
                <a:spcPts val="0"/>
              </a:spcAft>
              <a:buClr>
                <a:schemeClr val="dk1"/>
              </a:buClr>
              <a:buSzPts val="1100"/>
              <a:buFont typeface="Arial"/>
              <a:buNone/>
            </a:pPr>
            <a:r>
              <a:rPr lang="en"/>
              <a:t>1. FC + Activation layer</a:t>
            </a:r>
            <a:endParaRPr/>
          </a:p>
          <a:p>
            <a:pPr indent="0" lvl="0" marL="0" rtl="0" algn="l">
              <a:lnSpc>
                <a:spcPct val="115000"/>
              </a:lnSpc>
              <a:spcBef>
                <a:spcPts val="0"/>
              </a:spcBef>
              <a:spcAft>
                <a:spcPts val="0"/>
              </a:spcAft>
              <a:buClr>
                <a:schemeClr val="dk1"/>
              </a:buClr>
              <a:buSzPts val="1100"/>
              <a:buFont typeface="Arial"/>
              <a:buNone/>
            </a:pPr>
            <a:r>
              <a:rPr lang="en"/>
              <a:t>2. Fc + Mixed Activation patterns</a:t>
            </a:r>
            <a:endParaRPr/>
          </a:p>
          <a:p>
            <a:pPr indent="0" lvl="0" marL="0" rtl="0" algn="l">
              <a:lnSpc>
                <a:spcPct val="115000"/>
              </a:lnSpc>
              <a:spcBef>
                <a:spcPts val="0"/>
              </a:spcBef>
              <a:spcAft>
                <a:spcPts val="0"/>
              </a:spcAft>
              <a:buClr>
                <a:schemeClr val="dk1"/>
              </a:buClr>
              <a:buSzPts val="1100"/>
              <a:buFont typeface="Arial"/>
              <a:buNone/>
            </a:pPr>
            <a:r>
              <a:rPr lang="en"/>
              <a:t>3. Soft max layer for final classification (Readmitted or not)</a:t>
            </a:r>
            <a:endParaRPr/>
          </a:p>
          <a:p>
            <a:pPr indent="0" lvl="0" marL="0" rtl="0" algn="l">
              <a:lnSpc>
                <a:spcPct val="115000"/>
              </a:lnSpc>
              <a:spcBef>
                <a:spcPts val="0"/>
              </a:spcBef>
              <a:spcAft>
                <a:spcPts val="0"/>
              </a:spcAft>
              <a:buClr>
                <a:schemeClr val="dk1"/>
              </a:buClr>
              <a:buSzPts val="1100"/>
              <a:buFont typeface="Arial"/>
              <a:buNone/>
            </a:pPr>
            <a:r>
              <a:rPr lang="en"/>
              <a:t>The Lower component is processed on NER (Named Entity Recognition) and its consists some Transformer based Embedding layers.</a:t>
            </a:r>
            <a:endParaRPr/>
          </a:p>
          <a:p>
            <a:pPr indent="0" lvl="0" marL="0" rtl="0" algn="l">
              <a:lnSpc>
                <a:spcPct val="115000"/>
              </a:lnSpc>
              <a:spcBef>
                <a:spcPts val="0"/>
              </a:spcBef>
              <a:spcAft>
                <a:spcPts val="0"/>
              </a:spcAft>
              <a:buClr>
                <a:schemeClr val="dk1"/>
              </a:buClr>
              <a:buSzPts val="1100"/>
              <a:buFont typeface="Arial"/>
              <a:buNone/>
            </a:pPr>
            <a:r>
              <a:rPr lang="en"/>
              <a:t>Ultimately; The whole architecture employs bidirectional processing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cc77ec49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cc77ec49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Here in this model; We've incorporated GPT-2 Transformer to generate text output rather not to limit only for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Coming to mistral 7b; This is pretty much the architcture in the model;</a:t>
            </a:r>
            <a:br>
              <a:rPr lang="en"/>
            </a:br>
            <a:br>
              <a:rPr lang="en"/>
            </a:br>
            <a:r>
              <a:rPr lang="en"/>
              <a:t> Initially we converted our text to suitable format using some sentence transformers to embedd the data</a:t>
            </a:r>
            <a:br>
              <a:rPr lang="en"/>
            </a:br>
            <a:br>
              <a:rPr lang="en"/>
            </a:br>
            <a:r>
              <a:rPr lang="en"/>
              <a:t> and then we've used Faiss CPu to store the data in the vector DB.</a:t>
            </a:r>
            <a:br>
              <a:rPr lang="en"/>
            </a:br>
            <a:br>
              <a:rPr lang="en"/>
            </a:br>
            <a:r>
              <a:rPr lang="en"/>
              <a:t> and then We build a RAG for Query Answering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Framework used is LLama CPP LLAma Inedex here</a:t>
            </a:r>
            <a:br>
              <a:rPr lang="en"/>
            </a:br>
            <a:br>
              <a:rPr lang="en"/>
            </a:br>
            <a:r>
              <a:rPr lang="en"/>
              <a:t> All the temperature; Top_P values were tested with different values to have good variability in the answer that suits best for the question.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Biomistral is similar to mistral</a:t>
            </a:r>
            <a:br>
              <a:rPr lang="en"/>
            </a:br>
            <a:br>
              <a:rPr lang="en"/>
            </a:br>
            <a:r>
              <a:rPr lang="en"/>
              <a:t> We've pretty much used the same architecture that we've used for Mistral Architecture and rag building.</a:t>
            </a:r>
            <a:br>
              <a:rPr lang="en"/>
            </a:br>
            <a:br>
              <a:rPr lang="en"/>
            </a:br>
            <a:r>
              <a:rPr lang="en"/>
              <a:t> The only advantage is that; We need not finetune it as it has already been finetuned with Mimic 3 and Pubmed datasets which is a good thing to know for getting better results.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 coming to LLama  series</a:t>
            </a:r>
            <a:br>
              <a:rPr lang="en"/>
            </a:br>
            <a:br>
              <a:rPr lang="en"/>
            </a:br>
            <a:r>
              <a:rPr lang="en"/>
              <a:t> We've Used BAAI embedding</a:t>
            </a:r>
            <a:br>
              <a:rPr lang="en"/>
            </a:br>
            <a:r>
              <a:rPr lang="en"/>
              <a:t> Beijing Association of Artificial Intelligence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2700" rtl="0" algn="l">
              <a:lnSpc>
                <a:spcPct val="115000"/>
              </a:lnSpc>
              <a:spcBef>
                <a:spcPts val="0"/>
              </a:spcBef>
              <a:spcAft>
                <a:spcPts val="0"/>
              </a:spcAft>
              <a:buClr>
                <a:schemeClr val="dk1"/>
              </a:buClr>
              <a:buSzPts val="1100"/>
              <a:buFont typeface="Arial"/>
              <a:buNone/>
            </a:pPr>
            <a:r>
              <a:rPr lang="en"/>
              <a:t>•The system begins with document input, represented by purple document icons</a:t>
            </a:r>
            <a:endParaRPr/>
          </a:p>
          <a:p>
            <a:pPr indent="0" lvl="0" marL="12700" rtl="0" algn="l">
              <a:lnSpc>
                <a:spcPct val="115000"/>
              </a:lnSpc>
              <a:spcBef>
                <a:spcPts val="0"/>
              </a:spcBef>
              <a:spcAft>
                <a:spcPts val="0"/>
              </a:spcAft>
              <a:buClr>
                <a:schemeClr val="dk1"/>
              </a:buClr>
              <a:buSzPts val="1100"/>
              <a:buFont typeface="Arial"/>
              <a:buNone/>
            </a:pPr>
            <a:r>
              <a:rPr lang="en"/>
              <a:t>•Documents undergo a splitting process through processing gears</a:t>
            </a:r>
            <a:endParaRPr/>
          </a:p>
          <a:p>
            <a:pPr indent="0" lvl="0" marL="12700" rtl="0" algn="l">
              <a:lnSpc>
                <a:spcPct val="115000"/>
              </a:lnSpc>
              <a:spcBef>
                <a:spcPts val="0"/>
              </a:spcBef>
              <a:spcAft>
                <a:spcPts val="0"/>
              </a:spcAft>
              <a:buClr>
                <a:schemeClr val="dk1"/>
              </a:buClr>
              <a:buSzPts val="1100"/>
              <a:buFont typeface="Arial"/>
              <a:buNone/>
            </a:pPr>
            <a:r>
              <a:rPr lang="en"/>
              <a:t>•The split documents are converted into chunks</a:t>
            </a:r>
            <a:endParaRPr/>
          </a:p>
          <a:p>
            <a:pPr indent="0" lvl="0" marL="12700" rtl="0" algn="l">
              <a:lnSpc>
                <a:spcPct val="115000"/>
              </a:lnSpc>
              <a:spcBef>
                <a:spcPts val="0"/>
              </a:spcBef>
              <a:spcAft>
                <a:spcPts val="0"/>
              </a:spcAft>
              <a:buClr>
                <a:schemeClr val="dk1"/>
              </a:buClr>
              <a:buSzPts val="1100"/>
              <a:buFont typeface="Arial"/>
              <a:buNone/>
            </a:pPr>
            <a:r>
              <a:rPr lang="en"/>
              <a:t>•These chunks are transformed into numerical embeddings (shown as number sequences)</a:t>
            </a:r>
            <a:endParaRPr/>
          </a:p>
          <a:p>
            <a:pPr indent="0" lvl="0" marL="12700" rtl="0" algn="l">
              <a:lnSpc>
                <a:spcPct val="115000"/>
              </a:lnSpc>
              <a:spcBef>
                <a:spcPts val="0"/>
              </a:spcBef>
              <a:spcAft>
                <a:spcPts val="0"/>
              </a:spcAft>
              <a:buClr>
                <a:schemeClr val="dk1"/>
              </a:buClr>
              <a:buSzPts val="1100"/>
              <a:buFont typeface="Arial"/>
              <a:buNone/>
            </a:pPr>
            <a:r>
              <a:rPr lang="en"/>
              <a:t>•The embeddings are stored in Qdrant vector database for efficient retrieval</a:t>
            </a:r>
            <a:endParaRPr/>
          </a:p>
          <a:p>
            <a:pPr indent="0" lvl="0" marL="12700" rtl="0" algn="l">
              <a:lnSpc>
                <a:spcPct val="115000"/>
              </a:lnSpc>
              <a:spcBef>
                <a:spcPts val="0"/>
              </a:spcBef>
              <a:spcAft>
                <a:spcPts val="0"/>
              </a:spcAft>
              <a:buClr>
                <a:schemeClr val="dk1"/>
              </a:buClr>
              <a:buSzPts val="1100"/>
              <a:buFont typeface="Arial"/>
              <a:buNone/>
            </a:pPr>
            <a:r>
              <a:rPr lang="en"/>
              <a:t>•</a:t>
            </a:r>
            <a:endParaRPr/>
          </a:p>
          <a:p>
            <a:pPr indent="0" lvl="0" marL="12700" rtl="0" algn="l">
              <a:lnSpc>
                <a:spcPct val="115000"/>
              </a:lnSpc>
              <a:spcBef>
                <a:spcPts val="0"/>
              </a:spcBef>
              <a:spcAft>
                <a:spcPts val="0"/>
              </a:spcAft>
              <a:buClr>
                <a:schemeClr val="dk1"/>
              </a:buClr>
              <a:buSzPts val="1100"/>
              <a:buFont typeface="Arial"/>
              <a:buNone/>
            </a:pPr>
            <a:r>
              <a:rPr lang="en"/>
              <a:t>•</a:t>
            </a:r>
            <a:endParaRPr/>
          </a:p>
          <a:p>
            <a:pPr indent="0" lvl="0" marL="12700" rtl="0" algn="l">
              <a:lnSpc>
                <a:spcPct val="115000"/>
              </a:lnSpc>
              <a:spcBef>
                <a:spcPts val="0"/>
              </a:spcBef>
              <a:spcAft>
                <a:spcPts val="0"/>
              </a:spcAft>
              <a:buClr>
                <a:schemeClr val="dk1"/>
              </a:buClr>
              <a:buSzPts val="1100"/>
              <a:buFont typeface="Arial"/>
              <a:buNone/>
            </a:pPr>
            <a:r>
              <a:rPr lang="en"/>
              <a:t>•User queries enter through a search interface</a:t>
            </a:r>
            <a:endParaRPr/>
          </a:p>
          <a:p>
            <a:pPr indent="0" lvl="0" marL="12700" rtl="0" algn="l">
              <a:lnSpc>
                <a:spcPct val="115000"/>
              </a:lnSpc>
              <a:spcBef>
                <a:spcPts val="0"/>
              </a:spcBef>
              <a:spcAft>
                <a:spcPts val="0"/>
              </a:spcAft>
              <a:buClr>
                <a:schemeClr val="dk1"/>
              </a:buClr>
              <a:buSzPts val="1100"/>
              <a:buFont typeface="Arial"/>
              <a:buNone/>
            </a:pPr>
            <a:r>
              <a:rPr lang="en"/>
              <a:t>•Queries are processed by Meta's Llama-3 model</a:t>
            </a:r>
            <a:endParaRPr/>
          </a:p>
          <a:p>
            <a:pPr indent="0" lvl="0" marL="12700" rtl="0" algn="l">
              <a:lnSpc>
                <a:spcPct val="115000"/>
              </a:lnSpc>
              <a:spcBef>
                <a:spcPts val="0"/>
              </a:spcBef>
              <a:spcAft>
                <a:spcPts val="0"/>
              </a:spcAft>
              <a:buClr>
                <a:schemeClr val="dk1"/>
              </a:buClr>
              <a:buSzPts val="1100"/>
              <a:buFont typeface="Arial"/>
              <a:buNone/>
            </a:pPr>
            <a:r>
              <a:rPr lang="en"/>
              <a:t>•The HyDE (Hypothetical Document Embeddings) component generates embeddings for the query</a:t>
            </a:r>
            <a:endParaRPr/>
          </a:p>
          <a:p>
            <a:pPr indent="0" lvl="0" marL="12700" rtl="0" algn="l">
              <a:lnSpc>
                <a:spcPct val="115000"/>
              </a:lnSpc>
              <a:spcBef>
                <a:spcPts val="0"/>
              </a:spcBef>
              <a:spcAft>
                <a:spcPts val="0"/>
              </a:spcAft>
              <a:buClr>
                <a:schemeClr val="dk1"/>
              </a:buClr>
              <a:buSzPts val="1100"/>
              <a:buFont typeface="Arial"/>
              <a:buNone/>
            </a:pPr>
            <a:r>
              <a:rPr lang="en"/>
              <a:t>•These embeddings are used for similarity search against the stored document embeddings</a:t>
            </a:r>
            <a:endParaRPr/>
          </a:p>
          <a:p>
            <a:pPr indent="0" lvl="0" marL="12700" rtl="0" algn="l">
              <a:lnSpc>
                <a:spcPct val="115000"/>
              </a:lnSpc>
              <a:spcBef>
                <a:spcPts val="0"/>
              </a:spcBef>
              <a:spcAft>
                <a:spcPts val="0"/>
              </a:spcAft>
              <a:buClr>
                <a:schemeClr val="dk1"/>
              </a:buClr>
              <a:buSzPts val="1100"/>
              <a:buFont typeface="Arial"/>
              <a:buNone/>
            </a:pPr>
            <a:r>
              <a:rPr lang="en"/>
              <a:t>•The system performs a similarity search to find relevant matches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cc77ec4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cc77ec4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Different vector databases were used for efficient retrieval:</a:t>
            </a:r>
            <a:endParaRPr sz="1200">
              <a:solidFill>
                <a:schemeClr val="dk1"/>
              </a:solidFill>
              <a:latin typeface="Roboto"/>
              <a:ea typeface="Roboto"/>
              <a:cs typeface="Roboto"/>
              <a:sym typeface="Roboto"/>
            </a:endParaRPr>
          </a:p>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FAISS (CPU): Used for Mistral 7B and Llama 2, ideal for models with moderate retrieval demands.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Chroma DB: Used for BioMistral, tailored for managing long biomedical texts.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Qdrant: Used for Llama 3 and Llama 3.1, optimized for complex queries and larger datasets.</a:t>
            </a:r>
            <a:endParaRPr sz="12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Mistral Says </a:t>
            </a:r>
            <a:br>
              <a:rPr lang="en"/>
            </a:br>
            <a:r>
              <a:rPr lang="en"/>
              <a:t>Not Readmitted Cause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ccb5f7a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ccb5f7a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c835961b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c835961b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c835961b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31c835961b8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c835961b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c835961b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c835961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1c835961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1c835961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1c835961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c835961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c835961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c835961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c835961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c835961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1c835961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c835961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1c835961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c835961b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c835961b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c835961b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1c835961b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c835961b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1c835961b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c835961b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c835961b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c835961b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c835961b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c835961b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c835961b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c835961b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c835961b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c835961b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1c835961b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cc77ec4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cc77ec4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cc77ec49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cc77ec49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cc77ec4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31cc77ec49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cc77ec4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1cc77ec49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cc77ec49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1cc77ec49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c835961b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c835961b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c835961b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1c835961b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48"/>
          <p:cNvSpPr/>
          <p:nvPr/>
        </p:nvSpPr>
        <p:spPr>
          <a:xfrm>
            <a:off x="334900" y="2314323"/>
            <a:ext cx="8474100" cy="2503500"/>
          </a:xfrm>
          <a:prstGeom prst="rect">
            <a:avLst/>
          </a:prstGeom>
          <a:solidFill>
            <a:srgbClr val="46535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8"/>
          <p:cNvSpPr txBox="1"/>
          <p:nvPr>
            <p:ph type="ctrTitle"/>
          </p:nvPr>
        </p:nvSpPr>
        <p:spPr>
          <a:xfrm>
            <a:off x="435893" y="765323"/>
            <a:ext cx="8245200" cy="11064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2700"/>
              <a:buFont typeface="Gill Sans"/>
              <a:buNone/>
              <a:defRPr sz="2700">
                <a:solidFill>
                  <a:srgbClr val="3F3F3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48"/>
          <p:cNvSpPr txBox="1"/>
          <p:nvPr>
            <p:ph idx="1" type="subTitle"/>
          </p:nvPr>
        </p:nvSpPr>
        <p:spPr>
          <a:xfrm>
            <a:off x="435896" y="1871584"/>
            <a:ext cx="8245200" cy="4428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200"/>
              </a:spcBef>
              <a:spcAft>
                <a:spcPts val="0"/>
              </a:spcAft>
              <a:buSzPts val="1100"/>
              <a:buNone/>
              <a:defRPr sz="1200" cap="none">
                <a:solidFill>
                  <a:schemeClr val="accent1"/>
                </a:solidFill>
              </a:defRPr>
            </a:lvl1pPr>
            <a:lvl2pPr lvl="1" algn="ctr">
              <a:lnSpc>
                <a:spcPct val="100000"/>
              </a:lnSpc>
              <a:spcBef>
                <a:spcPts val="500"/>
              </a:spcBef>
              <a:spcAft>
                <a:spcPts val="0"/>
              </a:spcAft>
              <a:buSzPts val="1100"/>
              <a:buNone/>
              <a:defRPr>
                <a:solidFill>
                  <a:srgbClr val="888888"/>
                </a:solidFill>
              </a:defRPr>
            </a:lvl2pPr>
            <a:lvl3pPr lvl="2" algn="ctr">
              <a:lnSpc>
                <a:spcPct val="100000"/>
              </a:lnSpc>
              <a:spcBef>
                <a:spcPts val="500"/>
              </a:spcBef>
              <a:spcAft>
                <a:spcPts val="0"/>
              </a:spcAft>
              <a:buSzPts val="1000"/>
              <a:buNone/>
              <a:defRPr>
                <a:solidFill>
                  <a:srgbClr val="888888"/>
                </a:solidFill>
              </a:defRPr>
            </a:lvl3pPr>
            <a:lvl4pPr lvl="3" algn="ctr">
              <a:lnSpc>
                <a:spcPct val="100000"/>
              </a:lnSpc>
              <a:spcBef>
                <a:spcPts val="500"/>
              </a:spcBef>
              <a:spcAft>
                <a:spcPts val="0"/>
              </a:spcAft>
              <a:buSzPts val="800"/>
              <a:buNone/>
              <a:defRPr>
                <a:solidFill>
                  <a:srgbClr val="888888"/>
                </a:solidFill>
              </a:defRPr>
            </a:lvl4pPr>
            <a:lvl5pPr lvl="4" algn="ctr">
              <a:lnSpc>
                <a:spcPct val="100000"/>
              </a:lnSpc>
              <a:spcBef>
                <a:spcPts val="500"/>
              </a:spcBef>
              <a:spcAft>
                <a:spcPts val="0"/>
              </a:spcAft>
              <a:buSzPts val="800"/>
              <a:buNone/>
              <a:defRPr>
                <a:solidFill>
                  <a:srgbClr val="888888"/>
                </a:solidFill>
              </a:defRPr>
            </a:lvl5pPr>
            <a:lvl6pPr lvl="5" algn="ctr">
              <a:lnSpc>
                <a:spcPct val="100000"/>
              </a:lnSpc>
              <a:spcBef>
                <a:spcPts val="500"/>
              </a:spcBef>
              <a:spcAft>
                <a:spcPts val="0"/>
              </a:spcAft>
              <a:buSzPts val="800"/>
              <a:buNone/>
              <a:defRPr>
                <a:solidFill>
                  <a:srgbClr val="888888"/>
                </a:solidFill>
              </a:defRPr>
            </a:lvl6pPr>
            <a:lvl7pPr lvl="6" algn="ctr">
              <a:lnSpc>
                <a:spcPct val="100000"/>
              </a:lnSpc>
              <a:spcBef>
                <a:spcPts val="500"/>
              </a:spcBef>
              <a:spcAft>
                <a:spcPts val="0"/>
              </a:spcAft>
              <a:buSzPts val="800"/>
              <a:buNone/>
              <a:defRPr>
                <a:solidFill>
                  <a:srgbClr val="888888"/>
                </a:solidFill>
              </a:defRPr>
            </a:lvl7pPr>
            <a:lvl8pPr lvl="7" algn="ctr">
              <a:lnSpc>
                <a:spcPct val="100000"/>
              </a:lnSpc>
              <a:spcBef>
                <a:spcPts val="500"/>
              </a:spcBef>
              <a:spcAft>
                <a:spcPts val="0"/>
              </a:spcAft>
              <a:buSzPts val="800"/>
              <a:buNone/>
              <a:defRPr>
                <a:solidFill>
                  <a:srgbClr val="888888"/>
                </a:solidFill>
              </a:defRPr>
            </a:lvl8pPr>
            <a:lvl9pPr lvl="8" algn="ctr">
              <a:lnSpc>
                <a:spcPct val="100000"/>
              </a:lnSpc>
              <a:spcBef>
                <a:spcPts val="500"/>
              </a:spcBef>
              <a:spcAft>
                <a:spcPts val="500"/>
              </a:spcAft>
              <a:buSzPts val="800"/>
              <a:buNone/>
              <a:defRPr>
                <a:solidFill>
                  <a:srgbClr val="888888"/>
                </a:solidFill>
              </a:defRPr>
            </a:lvl9pPr>
          </a:lstStyle>
          <a:p/>
        </p:txBody>
      </p:sp>
      <p:sp>
        <p:nvSpPr>
          <p:cNvPr id="22" name="Google Shape;22;p48"/>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48"/>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48"/>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57"/>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57"/>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57"/>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58"/>
          <p:cNvSpPr/>
          <p:nvPr/>
        </p:nvSpPr>
        <p:spPr>
          <a:xfrm>
            <a:off x="335863" y="450900"/>
            <a:ext cx="2762100" cy="4361700"/>
          </a:xfrm>
          <a:prstGeom prst="rect">
            <a:avLst/>
          </a:prstGeom>
          <a:solidFill>
            <a:srgbClr val="46535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8"/>
          <p:cNvSpPr txBox="1"/>
          <p:nvPr>
            <p:ph type="title"/>
          </p:nvPr>
        </p:nvSpPr>
        <p:spPr>
          <a:xfrm>
            <a:off x="575893" y="700088"/>
            <a:ext cx="2274000" cy="1291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FFFFFF"/>
              </a:buClr>
              <a:buSzPts val="1800"/>
              <a:buFont typeface="Gill Sans"/>
              <a:buNone/>
              <a:defRPr b="0" sz="1800">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58"/>
          <p:cNvSpPr txBox="1"/>
          <p:nvPr>
            <p:ph idx="1" type="body"/>
          </p:nvPr>
        </p:nvSpPr>
        <p:spPr>
          <a:xfrm>
            <a:off x="3675696" y="884872"/>
            <a:ext cx="4988100" cy="3493800"/>
          </a:xfrm>
          <a:prstGeom prst="rect">
            <a:avLst/>
          </a:prstGeom>
          <a:noFill/>
          <a:ln>
            <a:noFill/>
          </a:ln>
        </p:spPr>
        <p:txBody>
          <a:bodyPr anchorCtr="0" anchor="ctr" bIns="34275" lIns="68575" spcFirstLastPara="1" rIns="68575" wrap="square" tIns="34275">
            <a:normAutofit/>
          </a:bodyPr>
          <a:lstStyle>
            <a:lvl1pPr indent="-317500" lvl="0" marL="457200" algn="l">
              <a:lnSpc>
                <a:spcPct val="100000"/>
              </a:lnSpc>
              <a:spcBef>
                <a:spcPts val="300"/>
              </a:spcBef>
              <a:spcAft>
                <a:spcPts val="0"/>
              </a:spcAft>
              <a:buSzPts val="1400"/>
              <a:buChar char="◼"/>
              <a:defRPr sz="1500">
                <a:solidFill>
                  <a:schemeClr val="dk2"/>
                </a:solidFill>
              </a:defRPr>
            </a:lvl1pPr>
            <a:lvl2pPr indent="-304800" lvl="1" marL="914400" algn="l">
              <a:lnSpc>
                <a:spcPct val="100000"/>
              </a:lnSpc>
              <a:spcBef>
                <a:spcPts val="500"/>
              </a:spcBef>
              <a:spcAft>
                <a:spcPts val="0"/>
              </a:spcAft>
              <a:buSzPts val="1200"/>
              <a:buChar char="◼"/>
              <a:defRPr sz="1400">
                <a:solidFill>
                  <a:schemeClr val="dk2"/>
                </a:solidFill>
              </a:defRPr>
            </a:lvl2pPr>
            <a:lvl3pPr indent="-298450" lvl="2" marL="1371600" algn="l">
              <a:lnSpc>
                <a:spcPct val="100000"/>
              </a:lnSpc>
              <a:spcBef>
                <a:spcPts val="500"/>
              </a:spcBef>
              <a:spcAft>
                <a:spcPts val="0"/>
              </a:spcAft>
              <a:buSzPts val="1100"/>
              <a:buChar char="◼"/>
              <a:defRPr sz="1200">
                <a:solidFill>
                  <a:schemeClr val="dk2"/>
                </a:solidFill>
              </a:defRPr>
            </a:lvl3pPr>
            <a:lvl4pPr indent="-292100" lvl="3" marL="1828800" algn="l">
              <a:lnSpc>
                <a:spcPct val="100000"/>
              </a:lnSpc>
              <a:spcBef>
                <a:spcPts val="500"/>
              </a:spcBef>
              <a:spcAft>
                <a:spcPts val="0"/>
              </a:spcAft>
              <a:buSzPts val="1000"/>
              <a:buChar char="◼"/>
              <a:defRPr sz="1100">
                <a:solidFill>
                  <a:schemeClr val="dk2"/>
                </a:solidFill>
              </a:defRPr>
            </a:lvl4pPr>
            <a:lvl5pPr indent="-292100" lvl="4" marL="2286000" algn="l">
              <a:lnSpc>
                <a:spcPct val="100000"/>
              </a:lnSpc>
              <a:spcBef>
                <a:spcPts val="500"/>
              </a:spcBef>
              <a:spcAft>
                <a:spcPts val="0"/>
              </a:spcAft>
              <a:buSzPts val="1000"/>
              <a:buChar char="◼"/>
              <a:defRPr sz="1100">
                <a:solidFill>
                  <a:schemeClr val="dk2"/>
                </a:solidFill>
              </a:defRPr>
            </a:lvl5pPr>
            <a:lvl6pPr indent="-292100" lvl="5" marL="2743200" algn="l">
              <a:lnSpc>
                <a:spcPct val="100000"/>
              </a:lnSpc>
              <a:spcBef>
                <a:spcPts val="500"/>
              </a:spcBef>
              <a:spcAft>
                <a:spcPts val="0"/>
              </a:spcAft>
              <a:buSzPts val="1000"/>
              <a:buChar char="◼"/>
              <a:defRPr sz="1100">
                <a:solidFill>
                  <a:schemeClr val="dk2"/>
                </a:solidFill>
              </a:defRPr>
            </a:lvl6pPr>
            <a:lvl7pPr indent="-292100" lvl="6" marL="3200400" algn="l">
              <a:lnSpc>
                <a:spcPct val="100000"/>
              </a:lnSpc>
              <a:spcBef>
                <a:spcPts val="500"/>
              </a:spcBef>
              <a:spcAft>
                <a:spcPts val="0"/>
              </a:spcAft>
              <a:buSzPts val="1000"/>
              <a:buChar char="◼"/>
              <a:defRPr sz="1100">
                <a:solidFill>
                  <a:schemeClr val="dk2"/>
                </a:solidFill>
              </a:defRPr>
            </a:lvl7pPr>
            <a:lvl8pPr indent="-292100" lvl="7" marL="3657600" algn="l">
              <a:lnSpc>
                <a:spcPct val="100000"/>
              </a:lnSpc>
              <a:spcBef>
                <a:spcPts val="500"/>
              </a:spcBef>
              <a:spcAft>
                <a:spcPts val="0"/>
              </a:spcAft>
              <a:buSzPts val="1000"/>
              <a:buChar char="◼"/>
              <a:defRPr sz="1100">
                <a:solidFill>
                  <a:schemeClr val="dk2"/>
                </a:solidFill>
              </a:defRPr>
            </a:lvl8pPr>
            <a:lvl9pPr indent="-292100" lvl="8" marL="4114800" algn="l">
              <a:lnSpc>
                <a:spcPct val="100000"/>
              </a:lnSpc>
              <a:spcBef>
                <a:spcPts val="500"/>
              </a:spcBef>
              <a:spcAft>
                <a:spcPts val="500"/>
              </a:spcAft>
              <a:buSzPts val="1000"/>
              <a:buChar char="◼"/>
              <a:defRPr sz="1100">
                <a:solidFill>
                  <a:schemeClr val="dk2"/>
                </a:solidFill>
              </a:defRPr>
            </a:lvl9pPr>
          </a:lstStyle>
          <a:p/>
        </p:txBody>
      </p:sp>
      <p:sp>
        <p:nvSpPr>
          <p:cNvPr id="84" name="Google Shape;84;p58"/>
          <p:cNvSpPr txBox="1"/>
          <p:nvPr>
            <p:ph idx="2" type="body"/>
          </p:nvPr>
        </p:nvSpPr>
        <p:spPr>
          <a:xfrm>
            <a:off x="575893" y="2127491"/>
            <a:ext cx="2274000" cy="2250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SzPts val="1100"/>
              <a:buNone/>
              <a:defRPr sz="1200">
                <a:solidFill>
                  <a:srgbClr val="FFFFFF"/>
                </a:solidFill>
              </a:defRPr>
            </a:lvl1pPr>
            <a:lvl2pPr indent="-228600" lvl="1" marL="914400" algn="l">
              <a:lnSpc>
                <a:spcPct val="100000"/>
              </a:lnSpc>
              <a:spcBef>
                <a:spcPts val="500"/>
              </a:spcBef>
              <a:spcAft>
                <a:spcPts val="0"/>
              </a:spcAft>
              <a:buSzPts val="800"/>
              <a:buNone/>
              <a:defRPr sz="800"/>
            </a:lvl2pPr>
            <a:lvl3pPr indent="-228600" lvl="2" marL="1371600" algn="l">
              <a:lnSpc>
                <a:spcPct val="100000"/>
              </a:lnSpc>
              <a:spcBef>
                <a:spcPts val="500"/>
              </a:spcBef>
              <a:spcAft>
                <a:spcPts val="0"/>
              </a:spcAft>
              <a:buSzPts val="700"/>
              <a:buNone/>
              <a:defRPr sz="800"/>
            </a:lvl3pPr>
            <a:lvl4pPr indent="-228600" lvl="3" marL="1828800" algn="l">
              <a:lnSpc>
                <a:spcPct val="100000"/>
              </a:lnSpc>
              <a:spcBef>
                <a:spcPts val="500"/>
              </a:spcBef>
              <a:spcAft>
                <a:spcPts val="0"/>
              </a:spcAft>
              <a:buSzPts val="600"/>
              <a:buNone/>
              <a:defRPr sz="700"/>
            </a:lvl4pPr>
            <a:lvl5pPr indent="-228600" lvl="4" marL="2286000" algn="l">
              <a:lnSpc>
                <a:spcPct val="100000"/>
              </a:lnSpc>
              <a:spcBef>
                <a:spcPts val="500"/>
              </a:spcBef>
              <a:spcAft>
                <a:spcPts val="0"/>
              </a:spcAft>
              <a:buSzPts val="600"/>
              <a:buNone/>
              <a:defRPr sz="700"/>
            </a:lvl5pPr>
            <a:lvl6pPr indent="-228600" lvl="5" marL="2743200" algn="l">
              <a:lnSpc>
                <a:spcPct val="100000"/>
              </a:lnSpc>
              <a:spcBef>
                <a:spcPts val="500"/>
              </a:spcBef>
              <a:spcAft>
                <a:spcPts val="0"/>
              </a:spcAft>
              <a:buSzPts val="600"/>
              <a:buNone/>
              <a:defRPr sz="700"/>
            </a:lvl6pPr>
            <a:lvl7pPr indent="-228600" lvl="6" marL="3200400" algn="l">
              <a:lnSpc>
                <a:spcPct val="100000"/>
              </a:lnSpc>
              <a:spcBef>
                <a:spcPts val="500"/>
              </a:spcBef>
              <a:spcAft>
                <a:spcPts val="0"/>
              </a:spcAft>
              <a:buSzPts val="600"/>
              <a:buNone/>
              <a:defRPr sz="700"/>
            </a:lvl7pPr>
            <a:lvl8pPr indent="-228600" lvl="7" marL="3657600" algn="l">
              <a:lnSpc>
                <a:spcPct val="100000"/>
              </a:lnSpc>
              <a:spcBef>
                <a:spcPts val="500"/>
              </a:spcBef>
              <a:spcAft>
                <a:spcPts val="0"/>
              </a:spcAft>
              <a:buSzPts val="600"/>
              <a:buNone/>
              <a:defRPr sz="700"/>
            </a:lvl8pPr>
            <a:lvl9pPr indent="-228600" lvl="8" marL="4114800" algn="l">
              <a:lnSpc>
                <a:spcPct val="100000"/>
              </a:lnSpc>
              <a:spcBef>
                <a:spcPts val="500"/>
              </a:spcBef>
              <a:spcAft>
                <a:spcPts val="500"/>
              </a:spcAft>
              <a:buSzPts val="600"/>
              <a:buNone/>
              <a:defRPr sz="700"/>
            </a:lvl9pPr>
          </a:lstStyle>
          <a:p/>
        </p:txBody>
      </p:sp>
      <p:sp>
        <p:nvSpPr>
          <p:cNvPr id="85" name="Google Shape;85;p58"/>
          <p:cNvSpPr txBox="1"/>
          <p:nvPr>
            <p:ph idx="10" type="dt"/>
          </p:nvPr>
        </p:nvSpPr>
        <p:spPr>
          <a:xfrm>
            <a:off x="5704463" y="4842687"/>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58"/>
          <p:cNvSpPr txBox="1"/>
          <p:nvPr>
            <p:ph idx="11" type="ftr"/>
          </p:nvPr>
        </p:nvSpPr>
        <p:spPr>
          <a:xfrm>
            <a:off x="435894" y="4839443"/>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58"/>
          <p:cNvSpPr txBox="1"/>
          <p:nvPr>
            <p:ph idx="12" type="sldNum"/>
          </p:nvPr>
        </p:nvSpPr>
        <p:spPr>
          <a:xfrm>
            <a:off x="7918725" y="4842687"/>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59"/>
          <p:cNvSpPr txBox="1"/>
          <p:nvPr>
            <p:ph type="title"/>
          </p:nvPr>
        </p:nvSpPr>
        <p:spPr>
          <a:xfrm>
            <a:off x="435895" y="3520042"/>
            <a:ext cx="82722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1800"/>
              <a:buFont typeface="Gill Sans"/>
              <a:buNone/>
              <a:defRPr b="0" sz="1800">
                <a:solidFill>
                  <a:srgbClr val="3F3F3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59"/>
          <p:cNvSpPr/>
          <p:nvPr>
            <p:ph idx="2" type="pic"/>
          </p:nvPr>
        </p:nvSpPr>
        <p:spPr>
          <a:xfrm>
            <a:off x="335863" y="481013"/>
            <a:ext cx="8468100" cy="2738400"/>
          </a:xfrm>
          <a:prstGeom prst="rect">
            <a:avLst/>
          </a:prstGeom>
          <a:noFill/>
          <a:ln>
            <a:noFill/>
          </a:ln>
        </p:spPr>
      </p:sp>
      <p:sp>
        <p:nvSpPr>
          <p:cNvPr id="91" name="Google Shape;91;p59"/>
          <p:cNvSpPr txBox="1"/>
          <p:nvPr>
            <p:ph idx="1" type="body"/>
          </p:nvPr>
        </p:nvSpPr>
        <p:spPr>
          <a:xfrm>
            <a:off x="435894" y="3945095"/>
            <a:ext cx="8272200" cy="748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SzPts val="1100"/>
              <a:buNone/>
              <a:defRPr sz="1200"/>
            </a:lvl1pPr>
            <a:lvl2pPr indent="-228600" lvl="1" marL="914400" algn="l">
              <a:lnSpc>
                <a:spcPct val="100000"/>
              </a:lnSpc>
              <a:spcBef>
                <a:spcPts val="500"/>
              </a:spcBef>
              <a:spcAft>
                <a:spcPts val="0"/>
              </a:spcAft>
              <a:buSzPts val="800"/>
              <a:buNone/>
              <a:defRPr sz="900"/>
            </a:lvl2pPr>
            <a:lvl3pPr indent="-228600" lvl="2" marL="1371600" algn="l">
              <a:lnSpc>
                <a:spcPct val="100000"/>
              </a:lnSpc>
              <a:spcBef>
                <a:spcPts val="500"/>
              </a:spcBef>
              <a:spcAft>
                <a:spcPts val="0"/>
              </a:spcAft>
              <a:buSzPts val="700"/>
              <a:buNone/>
              <a:defRPr sz="800"/>
            </a:lvl3pPr>
            <a:lvl4pPr indent="-228600" lvl="3" marL="1828800" algn="l">
              <a:lnSpc>
                <a:spcPct val="100000"/>
              </a:lnSpc>
              <a:spcBef>
                <a:spcPts val="500"/>
              </a:spcBef>
              <a:spcAft>
                <a:spcPts val="0"/>
              </a:spcAft>
              <a:buSzPts val="600"/>
              <a:buNone/>
              <a:defRPr sz="700"/>
            </a:lvl4pPr>
            <a:lvl5pPr indent="-228600" lvl="4" marL="2286000" algn="l">
              <a:lnSpc>
                <a:spcPct val="100000"/>
              </a:lnSpc>
              <a:spcBef>
                <a:spcPts val="500"/>
              </a:spcBef>
              <a:spcAft>
                <a:spcPts val="0"/>
              </a:spcAft>
              <a:buSzPts val="600"/>
              <a:buNone/>
              <a:defRPr sz="700"/>
            </a:lvl5pPr>
            <a:lvl6pPr indent="-228600" lvl="5" marL="2743200" algn="l">
              <a:lnSpc>
                <a:spcPct val="100000"/>
              </a:lnSpc>
              <a:spcBef>
                <a:spcPts val="500"/>
              </a:spcBef>
              <a:spcAft>
                <a:spcPts val="0"/>
              </a:spcAft>
              <a:buSzPts val="600"/>
              <a:buNone/>
              <a:defRPr sz="700"/>
            </a:lvl6pPr>
            <a:lvl7pPr indent="-228600" lvl="6" marL="3200400" algn="l">
              <a:lnSpc>
                <a:spcPct val="100000"/>
              </a:lnSpc>
              <a:spcBef>
                <a:spcPts val="500"/>
              </a:spcBef>
              <a:spcAft>
                <a:spcPts val="0"/>
              </a:spcAft>
              <a:buSzPts val="600"/>
              <a:buNone/>
              <a:defRPr sz="700"/>
            </a:lvl7pPr>
            <a:lvl8pPr indent="-228600" lvl="7" marL="3657600" algn="l">
              <a:lnSpc>
                <a:spcPct val="100000"/>
              </a:lnSpc>
              <a:spcBef>
                <a:spcPts val="500"/>
              </a:spcBef>
              <a:spcAft>
                <a:spcPts val="0"/>
              </a:spcAft>
              <a:buSzPts val="600"/>
              <a:buNone/>
              <a:defRPr sz="700"/>
            </a:lvl8pPr>
            <a:lvl9pPr indent="-228600" lvl="8" marL="4114800" algn="l">
              <a:lnSpc>
                <a:spcPct val="100000"/>
              </a:lnSpc>
              <a:spcBef>
                <a:spcPts val="500"/>
              </a:spcBef>
              <a:spcAft>
                <a:spcPts val="500"/>
              </a:spcAft>
              <a:buSzPts val="600"/>
              <a:buNone/>
              <a:defRPr sz="700"/>
            </a:lvl9pPr>
          </a:lstStyle>
          <a:p/>
        </p:txBody>
      </p:sp>
      <p:sp>
        <p:nvSpPr>
          <p:cNvPr id="92" name="Google Shape;92;p59"/>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59"/>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59"/>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60"/>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60"/>
          <p:cNvSpPr txBox="1"/>
          <p:nvPr>
            <p:ph idx="1" type="body"/>
          </p:nvPr>
        </p:nvSpPr>
        <p:spPr>
          <a:xfrm rot="5400000">
            <a:off x="3202506" y="-1014598"/>
            <a:ext cx="2739000" cy="82722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298450" lvl="1" marL="914400" algn="l">
              <a:lnSpc>
                <a:spcPct val="100000"/>
              </a:lnSpc>
              <a:spcBef>
                <a:spcPts val="500"/>
              </a:spcBef>
              <a:spcAft>
                <a:spcPts val="0"/>
              </a:spcAft>
              <a:buSzPts val="1100"/>
              <a:buChar char="◼"/>
              <a:defRPr/>
            </a:lvl2pPr>
            <a:lvl3pPr indent="-292100" lvl="2" marL="1371600" algn="l">
              <a:lnSpc>
                <a:spcPct val="100000"/>
              </a:lnSpc>
              <a:spcBef>
                <a:spcPts val="500"/>
              </a:spcBef>
              <a:spcAft>
                <a:spcPts val="0"/>
              </a:spcAft>
              <a:buSzPts val="1000"/>
              <a:buChar char="◼"/>
              <a:defRPr/>
            </a:lvl3pPr>
            <a:lvl4pPr indent="-279400" lvl="3" marL="1828800" algn="l">
              <a:lnSpc>
                <a:spcPct val="100000"/>
              </a:lnSpc>
              <a:spcBef>
                <a:spcPts val="500"/>
              </a:spcBef>
              <a:spcAft>
                <a:spcPts val="0"/>
              </a:spcAft>
              <a:buSzPts val="800"/>
              <a:buChar char="◼"/>
              <a:defRPr/>
            </a:lvl4pPr>
            <a:lvl5pPr indent="-279400" lvl="4" marL="2286000" algn="l">
              <a:lnSpc>
                <a:spcPct val="100000"/>
              </a:lnSpc>
              <a:spcBef>
                <a:spcPts val="500"/>
              </a:spcBef>
              <a:spcAft>
                <a:spcPts val="0"/>
              </a:spcAft>
              <a:buSzPts val="8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8" name="Google Shape;98;p60"/>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60"/>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60"/>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1" name="Shape 101"/>
        <p:cNvGrpSpPr/>
        <p:nvPr/>
      </p:nvGrpSpPr>
      <p:grpSpPr>
        <a:xfrm>
          <a:off x="0" y="0"/>
          <a:ext cx="0" cy="0"/>
          <a:chOff x="0" y="0"/>
          <a:chExt cx="0" cy="0"/>
        </a:xfrm>
      </p:grpSpPr>
      <p:sp>
        <p:nvSpPr>
          <p:cNvPr id="102" name="Google Shape;102;p61"/>
          <p:cNvSpPr/>
          <p:nvPr/>
        </p:nvSpPr>
        <p:spPr>
          <a:xfrm>
            <a:off x="6043613" y="449794"/>
            <a:ext cx="2765400" cy="4362600"/>
          </a:xfrm>
          <a:prstGeom prst="rect">
            <a:avLst/>
          </a:prstGeom>
          <a:solidFill>
            <a:srgbClr val="46535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1"/>
          <p:cNvSpPr txBox="1"/>
          <p:nvPr>
            <p:ph type="title"/>
          </p:nvPr>
        </p:nvSpPr>
        <p:spPr>
          <a:xfrm rot="5400000">
            <a:off x="5522100" y="1278900"/>
            <a:ext cx="3605400" cy="23430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rgbClr val="FFFFFF"/>
              </a:buClr>
              <a:buSzPts val="2100"/>
              <a:buFont typeface="Gill Sans"/>
              <a:buNone/>
              <a:defRPr>
                <a:solidFill>
                  <a:srgbClr val="FFFFF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61"/>
          <p:cNvSpPr txBox="1"/>
          <p:nvPr>
            <p:ph idx="1" type="body"/>
          </p:nvPr>
        </p:nvSpPr>
        <p:spPr>
          <a:xfrm rot="5400000">
            <a:off x="1464111" y="-235200"/>
            <a:ext cx="3605400" cy="53712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105" name="Google Shape;105;p61"/>
          <p:cNvSpPr/>
          <p:nvPr/>
        </p:nvSpPr>
        <p:spPr>
          <a:xfrm>
            <a:off x="334901" y="342900"/>
            <a:ext cx="2777400" cy="71100"/>
          </a:xfrm>
          <a:prstGeom prst="rect">
            <a:avLst/>
          </a:prstGeom>
          <a:solidFill>
            <a:srgbClr val="969F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1"/>
          <p:cNvSpPr/>
          <p:nvPr/>
        </p:nvSpPr>
        <p:spPr>
          <a:xfrm>
            <a:off x="6031610" y="340232"/>
            <a:ext cx="2777400" cy="73800"/>
          </a:xfrm>
          <a:prstGeom prst="rect">
            <a:avLst/>
          </a:prstGeom>
          <a:solidFill>
            <a:srgbClr val="46535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1"/>
          <p:cNvSpPr/>
          <p:nvPr/>
        </p:nvSpPr>
        <p:spPr>
          <a:xfrm>
            <a:off x="3181373" y="342900"/>
            <a:ext cx="2777400" cy="687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1"/>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61"/>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61"/>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9"/>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49"/>
          <p:cNvSpPr txBox="1"/>
          <p:nvPr>
            <p:ph idx="1" type="body"/>
          </p:nvPr>
        </p:nvSpPr>
        <p:spPr>
          <a:xfrm>
            <a:off x="435894" y="1755648"/>
            <a:ext cx="8272200" cy="27258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8" name="Google Shape;28;p49"/>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49"/>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49"/>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1" name="Shape 31"/>
        <p:cNvGrpSpPr/>
        <p:nvPr/>
      </p:nvGrpSpPr>
      <p:grpSpPr>
        <a:xfrm>
          <a:off x="0" y="0"/>
          <a:ext cx="0" cy="0"/>
          <a:chOff x="0" y="0"/>
          <a:chExt cx="0" cy="0"/>
        </a:xfrm>
      </p:grpSpPr>
      <p:sp>
        <p:nvSpPr>
          <p:cNvPr id="32" name="Google Shape;32;p50"/>
          <p:cNvSpPr txBox="1"/>
          <p:nvPr>
            <p:ph type="ctrTitle"/>
          </p:nvPr>
        </p:nvSpPr>
        <p:spPr>
          <a:xfrm>
            <a:off x="342900" y="803176"/>
            <a:ext cx="8449200" cy="11247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F3F3F"/>
              </a:buClr>
              <a:buSzPts val="2100"/>
              <a:buFont typeface="Gill San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50"/>
          <p:cNvSpPr/>
          <p:nvPr>
            <p:ph idx="2" type="pic"/>
          </p:nvPr>
        </p:nvSpPr>
        <p:spPr>
          <a:xfrm>
            <a:off x="336041" y="2327763"/>
            <a:ext cx="8455800" cy="2466000"/>
          </a:xfrm>
          <a:prstGeom prst="rect">
            <a:avLst/>
          </a:prstGeom>
          <a:solidFill>
            <a:schemeClr val="accen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4" name="Shape 34"/>
        <p:cNvGrpSpPr/>
        <p:nvPr/>
      </p:nvGrpSpPr>
      <p:grpSpPr>
        <a:xfrm>
          <a:off x="0" y="0"/>
          <a:ext cx="0" cy="0"/>
          <a:chOff x="0" y="0"/>
          <a:chExt cx="0" cy="0"/>
        </a:xfrm>
      </p:grpSpPr>
      <p:sp>
        <p:nvSpPr>
          <p:cNvPr id="35" name="Google Shape;35;p51"/>
          <p:cNvSpPr txBox="1"/>
          <p:nvPr>
            <p:ph type="title"/>
          </p:nvPr>
        </p:nvSpPr>
        <p:spPr>
          <a:xfrm>
            <a:off x="342900" y="480059"/>
            <a:ext cx="2743200" cy="15756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F3F3F"/>
              </a:buClr>
              <a:buSzPts val="2100"/>
              <a:buFont typeface="Gill San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51"/>
          <p:cNvSpPr txBox="1"/>
          <p:nvPr>
            <p:ph idx="1" type="body"/>
          </p:nvPr>
        </p:nvSpPr>
        <p:spPr>
          <a:xfrm>
            <a:off x="342901" y="2146853"/>
            <a:ext cx="2743200" cy="26331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SzPts val="1200"/>
              <a:buNone/>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7" name="Google Shape;37;p51"/>
          <p:cNvSpPr/>
          <p:nvPr>
            <p:ph idx="2" type="pic"/>
          </p:nvPr>
        </p:nvSpPr>
        <p:spPr>
          <a:xfrm>
            <a:off x="3182111" y="480060"/>
            <a:ext cx="5619000" cy="4313700"/>
          </a:xfrm>
          <a:prstGeom prst="rect">
            <a:avLst/>
          </a:prstGeom>
          <a:solidFill>
            <a:schemeClr val="accent2"/>
          </a:solidFill>
          <a:ln>
            <a:noFill/>
          </a:ln>
        </p:spPr>
      </p:sp>
      <p:sp>
        <p:nvSpPr>
          <p:cNvPr id="38" name="Google Shape;38;p51"/>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51"/>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51"/>
          <p:cNvSpPr txBox="1"/>
          <p:nvPr>
            <p:ph idx="12" type="sldNum"/>
          </p:nvPr>
        </p:nvSpPr>
        <p:spPr>
          <a:xfrm>
            <a:off x="8011717"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41" name="Shape 41"/>
        <p:cNvGrpSpPr/>
        <p:nvPr/>
      </p:nvGrpSpPr>
      <p:grpSpPr>
        <a:xfrm>
          <a:off x="0" y="0"/>
          <a:ext cx="0" cy="0"/>
          <a:chOff x="0" y="0"/>
          <a:chExt cx="0" cy="0"/>
        </a:xfrm>
      </p:grpSpPr>
      <p:sp>
        <p:nvSpPr>
          <p:cNvPr id="42" name="Google Shape;42;p52"/>
          <p:cNvSpPr txBox="1"/>
          <p:nvPr>
            <p:ph type="title"/>
          </p:nvPr>
        </p:nvSpPr>
        <p:spPr>
          <a:xfrm>
            <a:off x="346613" y="500238"/>
            <a:ext cx="2754600" cy="15945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rgbClr val="3F3F3F"/>
              </a:buClr>
              <a:buSzPts val="2100"/>
              <a:buFont typeface="Gill San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52"/>
          <p:cNvSpPr txBox="1"/>
          <p:nvPr>
            <p:ph idx="1" type="body"/>
          </p:nvPr>
        </p:nvSpPr>
        <p:spPr>
          <a:xfrm>
            <a:off x="346613" y="2146859"/>
            <a:ext cx="2754600" cy="2619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SzPts val="1200"/>
              <a:buNone/>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44" name="Google Shape;44;p52"/>
          <p:cNvSpPr/>
          <p:nvPr>
            <p:ph idx="2" type="pic"/>
          </p:nvPr>
        </p:nvSpPr>
        <p:spPr>
          <a:xfrm>
            <a:off x="3173978" y="500239"/>
            <a:ext cx="5623500" cy="4265400"/>
          </a:xfrm>
          <a:prstGeom prst="rect">
            <a:avLst/>
          </a:prstGeom>
          <a:solidFill>
            <a:schemeClr val="accent2"/>
          </a:solidFill>
          <a:ln>
            <a:noFill/>
          </a:ln>
        </p:spPr>
      </p:sp>
      <p:sp>
        <p:nvSpPr>
          <p:cNvPr id="45" name="Google Shape;45;p52"/>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52"/>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52"/>
          <p:cNvSpPr txBox="1"/>
          <p:nvPr>
            <p:ph idx="12" type="sldNum"/>
          </p:nvPr>
        </p:nvSpPr>
        <p:spPr>
          <a:xfrm>
            <a:off x="800800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53"/>
          <p:cNvSpPr/>
          <p:nvPr/>
        </p:nvSpPr>
        <p:spPr>
          <a:xfrm>
            <a:off x="335863" y="3856481"/>
            <a:ext cx="8468100" cy="944100"/>
          </a:xfrm>
          <a:prstGeom prst="rect">
            <a:avLst/>
          </a:prstGeom>
          <a:solidFill>
            <a:srgbClr val="46535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3"/>
          <p:cNvSpPr txBox="1"/>
          <p:nvPr>
            <p:ph type="title"/>
          </p:nvPr>
        </p:nvSpPr>
        <p:spPr>
          <a:xfrm>
            <a:off x="435895" y="1795463"/>
            <a:ext cx="8272200" cy="16107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2700"/>
              <a:buFont typeface="Gill Sans"/>
              <a:buNone/>
              <a:defRPr b="0" sz="2700" cap="none">
                <a:solidFill>
                  <a:srgbClr val="3F3F3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53"/>
          <p:cNvSpPr txBox="1"/>
          <p:nvPr>
            <p:ph idx="1" type="body"/>
          </p:nvPr>
        </p:nvSpPr>
        <p:spPr>
          <a:xfrm>
            <a:off x="435894" y="3406063"/>
            <a:ext cx="8272200" cy="450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SzPts val="1200"/>
              <a:buNone/>
              <a:defRPr sz="1400" cap="none">
                <a:solidFill>
                  <a:schemeClr val="accent1"/>
                </a:solidFill>
              </a:defRPr>
            </a:lvl1pPr>
            <a:lvl2pPr indent="-228600" lvl="1" marL="914400" algn="l">
              <a:lnSpc>
                <a:spcPct val="100000"/>
              </a:lnSpc>
              <a:spcBef>
                <a:spcPts val="500"/>
              </a:spcBef>
              <a:spcAft>
                <a:spcPts val="0"/>
              </a:spcAft>
              <a:buSzPts val="1200"/>
              <a:buNone/>
              <a:defRPr sz="1400">
                <a:solidFill>
                  <a:srgbClr val="888888"/>
                </a:solidFill>
              </a:defRPr>
            </a:lvl2pPr>
            <a:lvl3pPr indent="-228600" lvl="2" marL="1371600" algn="l">
              <a:lnSpc>
                <a:spcPct val="100000"/>
              </a:lnSpc>
              <a:spcBef>
                <a:spcPts val="500"/>
              </a:spcBef>
              <a:spcAft>
                <a:spcPts val="0"/>
              </a:spcAft>
              <a:buSzPts val="1100"/>
              <a:buNone/>
              <a:defRPr sz="1200">
                <a:solidFill>
                  <a:srgbClr val="888888"/>
                </a:solidFill>
              </a:defRPr>
            </a:lvl3pPr>
            <a:lvl4pPr indent="-228600" lvl="3" marL="1828800" algn="l">
              <a:lnSpc>
                <a:spcPct val="100000"/>
              </a:lnSpc>
              <a:spcBef>
                <a:spcPts val="500"/>
              </a:spcBef>
              <a:spcAft>
                <a:spcPts val="0"/>
              </a:spcAft>
              <a:buSzPts val="1000"/>
              <a:buNone/>
              <a:defRPr sz="1100">
                <a:solidFill>
                  <a:srgbClr val="888888"/>
                </a:solidFill>
              </a:defRPr>
            </a:lvl4pPr>
            <a:lvl5pPr indent="-228600" lvl="4" marL="2286000" algn="l">
              <a:lnSpc>
                <a:spcPct val="100000"/>
              </a:lnSpc>
              <a:spcBef>
                <a:spcPts val="500"/>
              </a:spcBef>
              <a:spcAft>
                <a:spcPts val="0"/>
              </a:spcAft>
              <a:buSzPts val="1000"/>
              <a:buNone/>
              <a:defRPr sz="1100">
                <a:solidFill>
                  <a:srgbClr val="888888"/>
                </a:solidFill>
              </a:defRPr>
            </a:lvl5pPr>
            <a:lvl6pPr indent="-228600" lvl="5" marL="2743200" algn="l">
              <a:lnSpc>
                <a:spcPct val="100000"/>
              </a:lnSpc>
              <a:spcBef>
                <a:spcPts val="500"/>
              </a:spcBef>
              <a:spcAft>
                <a:spcPts val="0"/>
              </a:spcAft>
              <a:buSzPts val="1000"/>
              <a:buNone/>
              <a:defRPr sz="1100">
                <a:solidFill>
                  <a:srgbClr val="888888"/>
                </a:solidFill>
              </a:defRPr>
            </a:lvl6pPr>
            <a:lvl7pPr indent="-228600" lvl="6" marL="3200400" algn="l">
              <a:lnSpc>
                <a:spcPct val="100000"/>
              </a:lnSpc>
              <a:spcBef>
                <a:spcPts val="500"/>
              </a:spcBef>
              <a:spcAft>
                <a:spcPts val="0"/>
              </a:spcAft>
              <a:buSzPts val="1000"/>
              <a:buNone/>
              <a:defRPr sz="1100">
                <a:solidFill>
                  <a:srgbClr val="888888"/>
                </a:solidFill>
              </a:defRPr>
            </a:lvl7pPr>
            <a:lvl8pPr indent="-228600" lvl="7" marL="3657600" algn="l">
              <a:lnSpc>
                <a:spcPct val="100000"/>
              </a:lnSpc>
              <a:spcBef>
                <a:spcPts val="500"/>
              </a:spcBef>
              <a:spcAft>
                <a:spcPts val="0"/>
              </a:spcAft>
              <a:buSzPts val="1000"/>
              <a:buNone/>
              <a:defRPr sz="1100">
                <a:solidFill>
                  <a:srgbClr val="888888"/>
                </a:solidFill>
              </a:defRPr>
            </a:lvl8pPr>
            <a:lvl9pPr indent="-228600" lvl="8" marL="4114800" algn="l">
              <a:lnSpc>
                <a:spcPct val="100000"/>
              </a:lnSpc>
              <a:spcBef>
                <a:spcPts val="500"/>
              </a:spcBef>
              <a:spcAft>
                <a:spcPts val="500"/>
              </a:spcAft>
              <a:buSzPts val="1000"/>
              <a:buNone/>
              <a:defRPr sz="1100">
                <a:solidFill>
                  <a:srgbClr val="888888"/>
                </a:solidFill>
              </a:defRPr>
            </a:lvl9pPr>
          </a:lstStyle>
          <a:p/>
        </p:txBody>
      </p:sp>
      <p:sp>
        <p:nvSpPr>
          <p:cNvPr id="52" name="Google Shape;52;p53"/>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53"/>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53"/>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54"/>
          <p:cNvSpPr txBox="1"/>
          <p:nvPr>
            <p:ph type="title"/>
          </p:nvPr>
        </p:nvSpPr>
        <p:spPr>
          <a:xfrm>
            <a:off x="435895" y="547244"/>
            <a:ext cx="8272200" cy="7413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54"/>
          <p:cNvSpPr txBox="1"/>
          <p:nvPr>
            <p:ph idx="1" type="body"/>
          </p:nvPr>
        </p:nvSpPr>
        <p:spPr>
          <a:xfrm>
            <a:off x="435895" y="1671002"/>
            <a:ext cx="3896100" cy="27249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58" name="Google Shape;58;p54"/>
          <p:cNvSpPr txBox="1"/>
          <p:nvPr>
            <p:ph idx="2" type="body"/>
          </p:nvPr>
        </p:nvSpPr>
        <p:spPr>
          <a:xfrm>
            <a:off x="4812029" y="1671002"/>
            <a:ext cx="3896100" cy="272490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59" name="Google Shape;59;p54"/>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54"/>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54"/>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2" name="Shape 62"/>
        <p:cNvGrpSpPr/>
        <p:nvPr/>
      </p:nvGrpSpPr>
      <p:grpSpPr>
        <a:xfrm>
          <a:off x="0" y="0"/>
          <a:ext cx="0" cy="0"/>
          <a:chOff x="0" y="0"/>
          <a:chExt cx="0" cy="0"/>
        </a:xfrm>
      </p:grpSpPr>
      <p:sp>
        <p:nvSpPr>
          <p:cNvPr id="63" name="Google Shape;63;p55"/>
          <p:cNvSpPr txBox="1"/>
          <p:nvPr>
            <p:ph type="title"/>
          </p:nvPr>
        </p:nvSpPr>
        <p:spPr>
          <a:xfrm>
            <a:off x="435895" y="547244"/>
            <a:ext cx="8272200" cy="7413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55"/>
          <p:cNvSpPr txBox="1"/>
          <p:nvPr>
            <p:ph idx="1" type="body"/>
          </p:nvPr>
        </p:nvSpPr>
        <p:spPr>
          <a:xfrm>
            <a:off x="435893" y="1688168"/>
            <a:ext cx="3896100" cy="4182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300"/>
              </a:spcBef>
              <a:spcAft>
                <a:spcPts val="0"/>
              </a:spcAft>
              <a:buSzPts val="1400"/>
              <a:buNone/>
              <a:defRPr b="0" sz="1500">
                <a:solidFill>
                  <a:srgbClr val="3F3F3F"/>
                </a:solidFill>
              </a:defRPr>
            </a:lvl1pPr>
            <a:lvl2pPr indent="-228600" lvl="1" marL="914400" algn="l">
              <a:lnSpc>
                <a:spcPct val="100000"/>
              </a:lnSpc>
              <a:spcBef>
                <a:spcPts val="500"/>
              </a:spcBef>
              <a:spcAft>
                <a:spcPts val="0"/>
              </a:spcAft>
              <a:buSzPts val="1400"/>
              <a:buNone/>
              <a:defRPr b="1" sz="1500"/>
            </a:lvl2pPr>
            <a:lvl3pPr indent="-228600" lvl="2" marL="1371600" algn="l">
              <a:lnSpc>
                <a:spcPct val="100000"/>
              </a:lnSpc>
              <a:spcBef>
                <a:spcPts val="500"/>
              </a:spcBef>
              <a:spcAft>
                <a:spcPts val="0"/>
              </a:spcAft>
              <a:buSzPts val="1200"/>
              <a:buNone/>
              <a:defRPr b="1" sz="1400"/>
            </a:lvl3pPr>
            <a:lvl4pPr indent="-228600" lvl="3" marL="1828800" algn="l">
              <a:lnSpc>
                <a:spcPct val="100000"/>
              </a:lnSpc>
              <a:spcBef>
                <a:spcPts val="500"/>
              </a:spcBef>
              <a:spcAft>
                <a:spcPts val="0"/>
              </a:spcAft>
              <a:buSzPts val="1100"/>
              <a:buNone/>
              <a:defRPr b="1" sz="1200"/>
            </a:lvl4pPr>
            <a:lvl5pPr indent="-228600" lvl="4" marL="2286000" algn="l">
              <a:lnSpc>
                <a:spcPct val="100000"/>
              </a:lnSpc>
              <a:spcBef>
                <a:spcPts val="500"/>
              </a:spcBef>
              <a:spcAft>
                <a:spcPts val="0"/>
              </a:spcAft>
              <a:buSzPts val="1100"/>
              <a:buNone/>
              <a:defRPr b="1" sz="1200"/>
            </a:lvl5pPr>
            <a:lvl6pPr indent="-228600" lvl="5" marL="2743200" algn="l">
              <a:lnSpc>
                <a:spcPct val="100000"/>
              </a:lnSpc>
              <a:spcBef>
                <a:spcPts val="500"/>
              </a:spcBef>
              <a:spcAft>
                <a:spcPts val="0"/>
              </a:spcAft>
              <a:buSzPts val="1100"/>
              <a:buNone/>
              <a:defRPr b="1" sz="1200"/>
            </a:lvl6pPr>
            <a:lvl7pPr indent="-228600" lvl="6" marL="3200400" algn="l">
              <a:lnSpc>
                <a:spcPct val="100000"/>
              </a:lnSpc>
              <a:spcBef>
                <a:spcPts val="500"/>
              </a:spcBef>
              <a:spcAft>
                <a:spcPts val="0"/>
              </a:spcAft>
              <a:buSzPts val="1100"/>
              <a:buNone/>
              <a:defRPr b="1" sz="1200"/>
            </a:lvl7pPr>
            <a:lvl8pPr indent="-228600" lvl="7" marL="3657600" algn="l">
              <a:lnSpc>
                <a:spcPct val="100000"/>
              </a:lnSpc>
              <a:spcBef>
                <a:spcPts val="500"/>
              </a:spcBef>
              <a:spcAft>
                <a:spcPts val="0"/>
              </a:spcAft>
              <a:buSzPts val="1100"/>
              <a:buNone/>
              <a:defRPr b="1" sz="1200"/>
            </a:lvl8pPr>
            <a:lvl9pPr indent="-228600" lvl="8" marL="4114800" algn="l">
              <a:lnSpc>
                <a:spcPct val="100000"/>
              </a:lnSpc>
              <a:spcBef>
                <a:spcPts val="500"/>
              </a:spcBef>
              <a:spcAft>
                <a:spcPts val="500"/>
              </a:spcAft>
              <a:buSzPts val="1100"/>
              <a:buNone/>
              <a:defRPr b="1" sz="1200"/>
            </a:lvl9pPr>
          </a:lstStyle>
          <a:p/>
        </p:txBody>
      </p:sp>
      <p:sp>
        <p:nvSpPr>
          <p:cNvPr id="65" name="Google Shape;65;p55"/>
          <p:cNvSpPr txBox="1"/>
          <p:nvPr>
            <p:ph idx="2" type="body"/>
          </p:nvPr>
        </p:nvSpPr>
        <p:spPr>
          <a:xfrm>
            <a:off x="435896" y="2194539"/>
            <a:ext cx="3896100" cy="22011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66" name="Google Shape;66;p55"/>
          <p:cNvSpPr txBox="1"/>
          <p:nvPr>
            <p:ph idx="3" type="body"/>
          </p:nvPr>
        </p:nvSpPr>
        <p:spPr>
          <a:xfrm>
            <a:off x="4812029" y="1688169"/>
            <a:ext cx="3896100" cy="414900"/>
          </a:xfrm>
          <a:prstGeom prst="rect">
            <a:avLst/>
          </a:prstGeom>
          <a:noFill/>
          <a:ln>
            <a:noFill/>
          </a:ln>
        </p:spPr>
        <p:txBody>
          <a:bodyPr anchorCtr="0" anchor="ctr" bIns="34275" lIns="68575" spcFirstLastPara="1" rIns="68575" wrap="square" tIns="34275">
            <a:noAutofit/>
          </a:bodyPr>
          <a:lstStyle>
            <a:lvl1pPr indent="-228600" lvl="0" marL="457200" marR="0" algn="l">
              <a:lnSpc>
                <a:spcPct val="100000"/>
              </a:lnSpc>
              <a:spcBef>
                <a:spcPts val="300"/>
              </a:spcBef>
              <a:spcAft>
                <a:spcPts val="0"/>
              </a:spcAft>
              <a:buClr>
                <a:schemeClr val="accent1"/>
              </a:buClr>
              <a:buSzPts val="1400"/>
              <a:buFont typeface="Noto Sans Symbols"/>
              <a:buNone/>
              <a:defRPr b="0" sz="1500">
                <a:solidFill>
                  <a:srgbClr val="3F3F3F"/>
                </a:solidFill>
              </a:defRPr>
            </a:lvl1pPr>
            <a:lvl2pPr indent="-228600" lvl="1" marL="914400" algn="l">
              <a:lnSpc>
                <a:spcPct val="100000"/>
              </a:lnSpc>
              <a:spcBef>
                <a:spcPts val="500"/>
              </a:spcBef>
              <a:spcAft>
                <a:spcPts val="0"/>
              </a:spcAft>
              <a:buSzPts val="1400"/>
              <a:buNone/>
              <a:defRPr b="1" sz="1500"/>
            </a:lvl2pPr>
            <a:lvl3pPr indent="-228600" lvl="2" marL="1371600" algn="l">
              <a:lnSpc>
                <a:spcPct val="100000"/>
              </a:lnSpc>
              <a:spcBef>
                <a:spcPts val="500"/>
              </a:spcBef>
              <a:spcAft>
                <a:spcPts val="0"/>
              </a:spcAft>
              <a:buSzPts val="1200"/>
              <a:buNone/>
              <a:defRPr b="1" sz="1400"/>
            </a:lvl3pPr>
            <a:lvl4pPr indent="-228600" lvl="3" marL="1828800" algn="l">
              <a:lnSpc>
                <a:spcPct val="100000"/>
              </a:lnSpc>
              <a:spcBef>
                <a:spcPts val="500"/>
              </a:spcBef>
              <a:spcAft>
                <a:spcPts val="0"/>
              </a:spcAft>
              <a:buSzPts val="1100"/>
              <a:buNone/>
              <a:defRPr b="1" sz="1200"/>
            </a:lvl4pPr>
            <a:lvl5pPr indent="-228600" lvl="4" marL="2286000" algn="l">
              <a:lnSpc>
                <a:spcPct val="100000"/>
              </a:lnSpc>
              <a:spcBef>
                <a:spcPts val="500"/>
              </a:spcBef>
              <a:spcAft>
                <a:spcPts val="0"/>
              </a:spcAft>
              <a:buSzPts val="1100"/>
              <a:buNone/>
              <a:defRPr b="1" sz="1200"/>
            </a:lvl5pPr>
            <a:lvl6pPr indent="-228600" lvl="5" marL="2743200" algn="l">
              <a:lnSpc>
                <a:spcPct val="100000"/>
              </a:lnSpc>
              <a:spcBef>
                <a:spcPts val="500"/>
              </a:spcBef>
              <a:spcAft>
                <a:spcPts val="0"/>
              </a:spcAft>
              <a:buSzPts val="1100"/>
              <a:buNone/>
              <a:defRPr b="1" sz="1200"/>
            </a:lvl6pPr>
            <a:lvl7pPr indent="-228600" lvl="6" marL="3200400" algn="l">
              <a:lnSpc>
                <a:spcPct val="100000"/>
              </a:lnSpc>
              <a:spcBef>
                <a:spcPts val="500"/>
              </a:spcBef>
              <a:spcAft>
                <a:spcPts val="0"/>
              </a:spcAft>
              <a:buSzPts val="1100"/>
              <a:buNone/>
              <a:defRPr b="1" sz="1200"/>
            </a:lvl7pPr>
            <a:lvl8pPr indent="-228600" lvl="7" marL="3657600" algn="l">
              <a:lnSpc>
                <a:spcPct val="100000"/>
              </a:lnSpc>
              <a:spcBef>
                <a:spcPts val="500"/>
              </a:spcBef>
              <a:spcAft>
                <a:spcPts val="0"/>
              </a:spcAft>
              <a:buSzPts val="1100"/>
              <a:buNone/>
              <a:defRPr b="1" sz="1200"/>
            </a:lvl8pPr>
            <a:lvl9pPr indent="-228600" lvl="8" marL="4114800" algn="l">
              <a:lnSpc>
                <a:spcPct val="100000"/>
              </a:lnSpc>
              <a:spcBef>
                <a:spcPts val="500"/>
              </a:spcBef>
              <a:spcAft>
                <a:spcPts val="500"/>
              </a:spcAft>
              <a:buSzPts val="1100"/>
              <a:buNone/>
              <a:defRPr b="1" sz="1200"/>
            </a:lvl9pPr>
          </a:lstStyle>
          <a:p/>
        </p:txBody>
      </p:sp>
      <p:sp>
        <p:nvSpPr>
          <p:cNvPr id="67" name="Google Shape;67;p55"/>
          <p:cNvSpPr txBox="1"/>
          <p:nvPr>
            <p:ph idx="4" type="body"/>
          </p:nvPr>
        </p:nvSpPr>
        <p:spPr>
          <a:xfrm>
            <a:off x="4812028" y="2194539"/>
            <a:ext cx="3896100" cy="22011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68" name="Google Shape;68;p55"/>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55"/>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55"/>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56"/>
          <p:cNvSpPr txBox="1"/>
          <p:nvPr>
            <p:ph type="title"/>
          </p:nvPr>
        </p:nvSpPr>
        <p:spPr>
          <a:xfrm>
            <a:off x="431921" y="547244"/>
            <a:ext cx="8272200" cy="7413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56"/>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56"/>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56"/>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35894" y="528843"/>
            <a:ext cx="8272200" cy="892200"/>
          </a:xfrm>
          <a:prstGeom prst="rect">
            <a:avLst/>
          </a:prstGeom>
          <a:noFill/>
          <a:ln>
            <a:noFill/>
          </a:ln>
        </p:spPr>
        <p:txBody>
          <a:bodyPr anchorCtr="0" anchor="b" bIns="34275" lIns="68575" spcFirstLastPara="1" rIns="68575" wrap="square" tIns="34275">
            <a:normAutofit/>
          </a:bodyPr>
          <a:lstStyle>
            <a:lvl1pPr lvl="0" marR="0" rtl="0" algn="l">
              <a:lnSpc>
                <a:spcPct val="100000"/>
              </a:lnSpc>
              <a:spcBef>
                <a:spcPts val="0"/>
              </a:spcBef>
              <a:spcAft>
                <a:spcPts val="0"/>
              </a:spcAft>
              <a:buClr>
                <a:srgbClr val="3F3F3F"/>
              </a:buClr>
              <a:buSzPts val="2100"/>
              <a:buFont typeface="Gill Sans"/>
              <a:buNone/>
              <a:defRPr b="0" i="0" sz="2100" u="none" cap="none" strike="noStrike">
                <a:solidFill>
                  <a:srgbClr val="3F3F3F"/>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7" name="Google Shape;7;p47"/>
          <p:cNvSpPr txBox="1"/>
          <p:nvPr>
            <p:ph idx="1" type="body"/>
          </p:nvPr>
        </p:nvSpPr>
        <p:spPr>
          <a:xfrm>
            <a:off x="435894" y="1752002"/>
            <a:ext cx="8272200" cy="2739000"/>
          </a:xfrm>
          <a:prstGeom prst="rect">
            <a:avLst/>
          </a:prstGeom>
          <a:noFill/>
          <a:ln>
            <a:noFill/>
          </a:ln>
        </p:spPr>
        <p:txBody>
          <a:bodyPr anchorCtr="0" anchor="ctr" bIns="34275" lIns="68575" spcFirstLastPara="1" rIns="68575" wrap="square" tIns="34275">
            <a:normAutofit/>
          </a:bodyPr>
          <a:lstStyle>
            <a:lvl1pPr indent="-304800" lvl="0" marL="457200" marR="0" rtl="0" algn="l">
              <a:lnSpc>
                <a:spcPct val="100000"/>
              </a:lnSpc>
              <a:spcBef>
                <a:spcPts val="300"/>
              </a:spcBef>
              <a:spcAft>
                <a:spcPts val="0"/>
              </a:spcAft>
              <a:buClr>
                <a:schemeClr val="accent1"/>
              </a:buClr>
              <a:buSzPts val="1200"/>
              <a:buFont typeface="Noto Sans Symbols"/>
              <a:buChar char="◼"/>
              <a:defRPr b="0" i="0" sz="1400" u="none" cap="none" strike="noStrike">
                <a:solidFill>
                  <a:srgbClr val="3F3F3F"/>
                </a:solidFill>
                <a:latin typeface="Gill Sans"/>
                <a:ea typeface="Gill Sans"/>
                <a:cs typeface="Gill Sans"/>
                <a:sym typeface="Gill Sans"/>
              </a:defRPr>
            </a:lvl1pPr>
            <a:lvl2pPr indent="-298450" lvl="1" marL="914400" marR="0" rtl="0" algn="l">
              <a:lnSpc>
                <a:spcPct val="100000"/>
              </a:lnSpc>
              <a:spcBef>
                <a:spcPts val="500"/>
              </a:spcBef>
              <a:spcAft>
                <a:spcPts val="0"/>
              </a:spcAft>
              <a:buClr>
                <a:schemeClr val="accent1"/>
              </a:buClr>
              <a:buSzPts val="1100"/>
              <a:buFont typeface="Noto Sans Symbols"/>
              <a:buChar char="◼"/>
              <a:defRPr b="0" i="0" sz="1200" u="none" cap="none" strike="noStrike">
                <a:solidFill>
                  <a:srgbClr val="3F3F3F"/>
                </a:solidFill>
                <a:latin typeface="Gill Sans"/>
                <a:ea typeface="Gill Sans"/>
                <a:cs typeface="Gill Sans"/>
                <a:sym typeface="Gill Sans"/>
              </a:defRPr>
            </a:lvl2pPr>
            <a:lvl3pPr indent="-292100" lvl="2" marL="1371600" marR="0" rtl="0" algn="l">
              <a:lnSpc>
                <a:spcPct val="100000"/>
              </a:lnSpc>
              <a:spcBef>
                <a:spcPts val="500"/>
              </a:spcBef>
              <a:spcAft>
                <a:spcPts val="0"/>
              </a:spcAft>
              <a:buClr>
                <a:schemeClr val="accent1"/>
              </a:buClr>
              <a:buSzPts val="1000"/>
              <a:buFont typeface="Noto Sans Symbols"/>
              <a:buChar char="◼"/>
              <a:defRPr b="0" i="0" sz="1100" u="none" cap="none" strike="noStrike">
                <a:solidFill>
                  <a:srgbClr val="3F3F3F"/>
                </a:solidFill>
                <a:latin typeface="Gill Sans"/>
                <a:ea typeface="Gill Sans"/>
                <a:cs typeface="Gill Sans"/>
                <a:sym typeface="Gill Sans"/>
              </a:defRPr>
            </a:lvl3pPr>
            <a:lvl4pPr indent="-279400" lvl="3" marL="1828800" marR="0" rtl="0" algn="l">
              <a:lnSpc>
                <a:spcPct val="100000"/>
              </a:lnSpc>
              <a:spcBef>
                <a:spcPts val="500"/>
              </a:spcBef>
              <a:spcAft>
                <a:spcPts val="0"/>
              </a:spcAft>
              <a:buClr>
                <a:schemeClr val="accent1"/>
              </a:buClr>
              <a:buSzPts val="800"/>
              <a:buFont typeface="Noto Sans Symbols"/>
              <a:buChar char="◼"/>
              <a:defRPr b="0" i="0" sz="900" u="none" cap="none" strike="noStrike">
                <a:solidFill>
                  <a:srgbClr val="3F3F3F"/>
                </a:solidFill>
                <a:latin typeface="Gill Sans"/>
                <a:ea typeface="Gill Sans"/>
                <a:cs typeface="Gill Sans"/>
                <a:sym typeface="Gill Sans"/>
              </a:defRPr>
            </a:lvl4pPr>
            <a:lvl5pPr indent="-279400" lvl="4" marL="2286000" marR="0" rtl="0" algn="l">
              <a:lnSpc>
                <a:spcPct val="100000"/>
              </a:lnSpc>
              <a:spcBef>
                <a:spcPts val="500"/>
              </a:spcBef>
              <a:spcAft>
                <a:spcPts val="0"/>
              </a:spcAft>
              <a:buClr>
                <a:schemeClr val="accent1"/>
              </a:buClr>
              <a:buSzPts val="800"/>
              <a:buFont typeface="Noto Sans Symbols"/>
              <a:buChar char="◼"/>
              <a:defRPr b="0" i="0" sz="900" u="none" cap="none" strike="noStrike">
                <a:solidFill>
                  <a:srgbClr val="3F3F3F"/>
                </a:solidFill>
                <a:latin typeface="Gill Sans"/>
                <a:ea typeface="Gill Sans"/>
                <a:cs typeface="Gill Sans"/>
                <a:sym typeface="Gill Sans"/>
              </a:defRPr>
            </a:lvl5pPr>
            <a:lvl6pPr indent="-279400" lvl="5" marL="2743200" marR="0" rtl="0" algn="l">
              <a:lnSpc>
                <a:spcPct val="100000"/>
              </a:lnSpc>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6pPr>
            <a:lvl7pPr indent="-279400" lvl="6" marL="3200400" marR="0" rtl="0" algn="l">
              <a:lnSpc>
                <a:spcPct val="100000"/>
              </a:lnSpc>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7pPr>
            <a:lvl8pPr indent="-279400" lvl="7" marL="3657600" marR="0" rtl="0" algn="l">
              <a:lnSpc>
                <a:spcPct val="100000"/>
              </a:lnSpc>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8pPr>
            <a:lvl9pPr indent="-279400" lvl="8" marL="4114800" marR="0" rtl="0" algn="l">
              <a:lnSpc>
                <a:spcPct val="100000"/>
              </a:lnSpc>
              <a:spcBef>
                <a:spcPts val="500"/>
              </a:spcBef>
              <a:spcAft>
                <a:spcPts val="50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9pPr>
          </a:lstStyle>
          <a:p/>
        </p:txBody>
      </p:sp>
      <p:sp>
        <p:nvSpPr>
          <p:cNvPr id="8" name="Google Shape;8;p47"/>
          <p:cNvSpPr txBox="1"/>
          <p:nvPr>
            <p:ph idx="10" type="dt"/>
          </p:nvPr>
        </p:nvSpPr>
        <p:spPr>
          <a:xfrm>
            <a:off x="5704463" y="4817936"/>
            <a:ext cx="21336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3F3F3F"/>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9pPr>
          </a:lstStyle>
          <a:p/>
        </p:txBody>
      </p:sp>
      <p:sp>
        <p:nvSpPr>
          <p:cNvPr id="9" name="Google Shape;9;p47"/>
          <p:cNvSpPr txBox="1"/>
          <p:nvPr>
            <p:ph idx="11" type="ftr"/>
          </p:nvPr>
        </p:nvSpPr>
        <p:spPr>
          <a:xfrm>
            <a:off x="435894" y="4817936"/>
            <a:ext cx="51879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3F3F3F"/>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ill Sans"/>
                <a:ea typeface="Gill Sans"/>
                <a:cs typeface="Gill Sans"/>
                <a:sym typeface="Gill Sans"/>
              </a:defRPr>
            </a:lvl9pPr>
          </a:lstStyle>
          <a:p/>
        </p:txBody>
      </p:sp>
      <p:sp>
        <p:nvSpPr>
          <p:cNvPr id="10" name="Google Shape;10;p47"/>
          <p:cNvSpPr txBox="1"/>
          <p:nvPr>
            <p:ph idx="12" type="sldNum"/>
          </p:nvPr>
        </p:nvSpPr>
        <p:spPr>
          <a:xfrm>
            <a:off x="7918725" y="4817936"/>
            <a:ext cx="789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47"/>
          <p:cNvSpPr/>
          <p:nvPr/>
        </p:nvSpPr>
        <p:spPr>
          <a:xfrm>
            <a:off x="334901" y="342900"/>
            <a:ext cx="2777400" cy="71100"/>
          </a:xfrm>
          <a:prstGeom prst="rect">
            <a:avLst/>
          </a:prstGeom>
          <a:solidFill>
            <a:srgbClr val="46535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7"/>
          <p:cNvSpPr/>
          <p:nvPr/>
        </p:nvSpPr>
        <p:spPr>
          <a:xfrm>
            <a:off x="6031610" y="340232"/>
            <a:ext cx="2777400" cy="73800"/>
          </a:xfrm>
          <a:prstGeom prst="rect">
            <a:avLst/>
          </a:prstGeom>
          <a:solidFill>
            <a:srgbClr val="969F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7"/>
          <p:cNvSpPr/>
          <p:nvPr/>
        </p:nvSpPr>
        <p:spPr>
          <a:xfrm>
            <a:off x="3181373" y="342900"/>
            <a:ext cx="2777400" cy="687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47"/>
          <p:cNvGrpSpPr/>
          <p:nvPr/>
        </p:nvGrpSpPr>
        <p:grpSpPr>
          <a:xfrm>
            <a:off x="321522" y="361521"/>
            <a:ext cx="8475776" cy="60975"/>
            <a:chOff x="428696" y="482028"/>
            <a:chExt cx="11301034" cy="81300"/>
          </a:xfrm>
        </p:grpSpPr>
        <p:sp>
          <p:nvSpPr>
            <p:cNvPr id="15" name="Google Shape;15;p47"/>
            <p:cNvSpPr/>
            <p:nvPr/>
          </p:nvSpPr>
          <p:spPr>
            <a:xfrm flipH="1" rot="10800000">
              <a:off x="428696" y="482028"/>
              <a:ext cx="3703200" cy="813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6" name="Google Shape;16;p47"/>
            <p:cNvSpPr/>
            <p:nvPr/>
          </p:nvSpPr>
          <p:spPr>
            <a:xfrm flipH="1" rot="10800000">
              <a:off x="4235926" y="482028"/>
              <a:ext cx="3703200" cy="81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7" name="Google Shape;17;p47"/>
            <p:cNvSpPr/>
            <p:nvPr/>
          </p:nvSpPr>
          <p:spPr>
            <a:xfrm flipH="1" rot="10800000">
              <a:off x="8026530" y="482028"/>
              <a:ext cx="3703200" cy="81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image" Target="../media/image32.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png"/><Relationship Id="rId4" Type="http://schemas.openxmlformats.org/officeDocument/2006/relationships/image" Target="../media/image74.png"/><Relationship Id="rId5"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0.png"/><Relationship Id="rId4" Type="http://schemas.openxmlformats.org/officeDocument/2006/relationships/image" Target="../media/image61.png"/><Relationship Id="rId5"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7.png"/><Relationship Id="rId4" Type="http://schemas.openxmlformats.org/officeDocument/2006/relationships/image" Target="../media/image68.png"/><Relationship Id="rId5" Type="http://schemas.openxmlformats.org/officeDocument/2006/relationships/image" Target="../media/image73.png"/><Relationship Id="rId6"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drive.google.com/file/d/1dxGCy2DfpZI6HjKJSIgW0KHE-EWW9Jvg/view?usp=drive_lin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
          <p:cNvSpPr txBox="1"/>
          <p:nvPr>
            <p:ph type="ctrTitle"/>
          </p:nvPr>
        </p:nvSpPr>
        <p:spPr>
          <a:xfrm>
            <a:off x="435900" y="765325"/>
            <a:ext cx="8245200" cy="442800"/>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SzPts val="990"/>
              <a:buNone/>
            </a:pPr>
            <a:r>
              <a:rPr b="1" lang="en" sz="2330">
                <a:latin typeface="Times New Roman"/>
                <a:ea typeface="Times New Roman"/>
                <a:cs typeface="Times New Roman"/>
                <a:sym typeface="Times New Roman"/>
              </a:rPr>
              <a:t>Hospital Readmission Prediction System Using LLM</a:t>
            </a:r>
            <a:endParaRPr b="1" sz="2330">
              <a:latin typeface="Times New Roman"/>
              <a:ea typeface="Times New Roman"/>
              <a:cs typeface="Times New Roman"/>
              <a:sym typeface="Times New Roman"/>
            </a:endParaRPr>
          </a:p>
        </p:txBody>
      </p:sp>
      <p:sp>
        <p:nvSpPr>
          <p:cNvPr id="116" name="Google Shape;116;p1"/>
          <p:cNvSpPr txBox="1"/>
          <p:nvPr>
            <p:ph idx="1" type="subTitle"/>
          </p:nvPr>
        </p:nvSpPr>
        <p:spPr>
          <a:xfrm>
            <a:off x="435900" y="2325025"/>
            <a:ext cx="4432500" cy="2457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200"/>
              </a:spcBef>
              <a:spcAft>
                <a:spcPts val="0"/>
              </a:spcAft>
              <a:buSzPts val="1100"/>
              <a:buNone/>
            </a:pPr>
            <a:r>
              <a:rPr lang="en" sz="1400">
                <a:solidFill>
                  <a:srgbClr val="FFFF00"/>
                </a:solidFill>
                <a:latin typeface="Times New Roman"/>
                <a:ea typeface="Times New Roman"/>
                <a:cs typeface="Times New Roman"/>
                <a:sym typeface="Times New Roman"/>
              </a:rPr>
              <a:t>Team -</a:t>
            </a:r>
            <a:endParaRPr sz="1400">
              <a:solidFill>
                <a:srgbClr val="FFFF00"/>
              </a:solidFill>
              <a:latin typeface="Times New Roman"/>
              <a:ea typeface="Times New Roman"/>
              <a:cs typeface="Times New Roman"/>
              <a:sym typeface="Times New Roman"/>
            </a:endParaRPr>
          </a:p>
          <a:p>
            <a:pPr indent="-317500" lvl="0" marL="457200" rtl="0" algn="l">
              <a:lnSpc>
                <a:spcPct val="100000"/>
              </a:lnSpc>
              <a:spcBef>
                <a:spcPts val="500"/>
              </a:spcBef>
              <a:spcAft>
                <a:spcPts val="0"/>
              </a:spcAft>
              <a:buClr>
                <a:srgbClr val="FFFF00"/>
              </a:buClr>
              <a:buSzPts val="1400"/>
              <a:buFont typeface="Times New Roman"/>
              <a:buAutoNum type="arabicPeriod"/>
            </a:pPr>
            <a:r>
              <a:rPr lang="en" sz="1400">
                <a:solidFill>
                  <a:srgbClr val="FFFF00"/>
                </a:solidFill>
                <a:latin typeface="Times New Roman"/>
                <a:ea typeface="Times New Roman"/>
                <a:cs typeface="Times New Roman"/>
                <a:sym typeface="Times New Roman"/>
              </a:rPr>
              <a:t>Mahesh Buragala</a:t>
            </a:r>
            <a:br>
              <a:rPr lang="en" sz="1400">
                <a:solidFill>
                  <a:srgbClr val="FFFF00"/>
                </a:solidFill>
                <a:latin typeface="Times New Roman"/>
                <a:ea typeface="Times New Roman"/>
                <a:cs typeface="Times New Roman"/>
                <a:sym typeface="Times New Roman"/>
              </a:rPr>
            </a:br>
            <a:endParaRPr sz="1400">
              <a:solidFill>
                <a:srgbClr val="FFFF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00"/>
              </a:buClr>
              <a:buSzPts val="1400"/>
              <a:buFont typeface="Times New Roman"/>
              <a:buAutoNum type="arabicPeriod"/>
            </a:pPr>
            <a:r>
              <a:rPr lang="en" sz="1400">
                <a:solidFill>
                  <a:srgbClr val="FFFF00"/>
                </a:solidFill>
                <a:latin typeface="Times New Roman"/>
                <a:ea typeface="Times New Roman"/>
                <a:cs typeface="Times New Roman"/>
                <a:sym typeface="Times New Roman"/>
              </a:rPr>
              <a:t>Sai Krishna Bhamidipati</a:t>
            </a:r>
            <a:br>
              <a:rPr lang="en" sz="1400">
                <a:solidFill>
                  <a:srgbClr val="FFFF00"/>
                </a:solidFill>
                <a:latin typeface="Times New Roman"/>
                <a:ea typeface="Times New Roman"/>
                <a:cs typeface="Times New Roman"/>
                <a:sym typeface="Times New Roman"/>
              </a:rPr>
            </a:br>
            <a:endParaRPr sz="1400">
              <a:solidFill>
                <a:srgbClr val="FFFF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00"/>
              </a:buClr>
              <a:buSzPts val="1400"/>
              <a:buFont typeface="Times New Roman"/>
              <a:buAutoNum type="arabicPeriod"/>
            </a:pPr>
            <a:r>
              <a:rPr lang="en" sz="1400">
                <a:solidFill>
                  <a:srgbClr val="FFFF00"/>
                </a:solidFill>
                <a:latin typeface="Times New Roman"/>
                <a:ea typeface="Times New Roman"/>
                <a:cs typeface="Times New Roman"/>
                <a:sym typeface="Times New Roman"/>
              </a:rPr>
              <a:t>Sreenidhi Polineni</a:t>
            </a:r>
            <a:br>
              <a:rPr lang="en" sz="1400">
                <a:solidFill>
                  <a:srgbClr val="FFFF00"/>
                </a:solidFill>
                <a:latin typeface="Times New Roman"/>
                <a:ea typeface="Times New Roman"/>
                <a:cs typeface="Times New Roman"/>
                <a:sym typeface="Times New Roman"/>
              </a:rPr>
            </a:br>
            <a:endParaRPr sz="1400">
              <a:solidFill>
                <a:srgbClr val="FFFF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00"/>
              </a:buClr>
              <a:buSzPts val="1400"/>
              <a:buFont typeface="Times New Roman"/>
              <a:buAutoNum type="arabicPeriod"/>
            </a:pPr>
            <a:r>
              <a:rPr lang="en" sz="1400">
                <a:solidFill>
                  <a:srgbClr val="FFFF00"/>
                </a:solidFill>
                <a:latin typeface="Times New Roman"/>
                <a:ea typeface="Times New Roman"/>
                <a:cs typeface="Times New Roman"/>
                <a:sym typeface="Times New Roman"/>
              </a:rPr>
              <a:t>Supraja Anagandula</a:t>
            </a:r>
            <a:br>
              <a:rPr lang="en" sz="1400">
                <a:solidFill>
                  <a:srgbClr val="FFFF00"/>
                </a:solidFill>
                <a:latin typeface="Times New Roman"/>
                <a:ea typeface="Times New Roman"/>
                <a:cs typeface="Times New Roman"/>
                <a:sym typeface="Times New Roman"/>
              </a:rPr>
            </a:br>
            <a:endParaRPr sz="1400">
              <a:solidFill>
                <a:srgbClr val="FFFF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FFFF00"/>
              </a:buClr>
              <a:buSzPts val="1400"/>
              <a:buFont typeface="Times New Roman"/>
              <a:buAutoNum type="arabicPeriod"/>
            </a:pPr>
            <a:r>
              <a:rPr lang="en" sz="1400">
                <a:solidFill>
                  <a:srgbClr val="FFFF00"/>
                </a:solidFill>
                <a:latin typeface="Times New Roman"/>
                <a:ea typeface="Times New Roman"/>
                <a:cs typeface="Times New Roman"/>
                <a:sym typeface="Times New Roman"/>
              </a:rPr>
              <a:t>Venkata Karthik Patralapati</a:t>
            </a:r>
            <a:endParaRPr sz="1400">
              <a:solidFill>
                <a:srgbClr val="FFFF00"/>
              </a:solidFill>
              <a:latin typeface="Times New Roman"/>
              <a:ea typeface="Times New Roman"/>
              <a:cs typeface="Times New Roman"/>
              <a:sym typeface="Times New Roman"/>
            </a:endParaRPr>
          </a:p>
        </p:txBody>
      </p:sp>
      <p:pic>
        <p:nvPicPr>
          <p:cNvPr id="117" name="Google Shape;117;p1"/>
          <p:cNvPicPr preferRelativeResize="0"/>
          <p:nvPr/>
        </p:nvPicPr>
        <p:blipFill rotWithShape="1">
          <a:blip r:embed="rId3">
            <a:alphaModFix/>
          </a:blip>
          <a:srcRect b="0" l="0" r="0" t="0"/>
          <a:stretch/>
        </p:blipFill>
        <p:spPr>
          <a:xfrm>
            <a:off x="5077625" y="1442450"/>
            <a:ext cx="3728951" cy="3701049"/>
          </a:xfrm>
          <a:prstGeom prst="rect">
            <a:avLst/>
          </a:prstGeom>
          <a:noFill/>
          <a:ln>
            <a:noFill/>
          </a:ln>
        </p:spPr>
      </p:pic>
      <p:sp>
        <p:nvSpPr>
          <p:cNvPr id="118" name="Google Shape;118;p1"/>
          <p:cNvSpPr txBox="1"/>
          <p:nvPr/>
        </p:nvSpPr>
        <p:spPr>
          <a:xfrm>
            <a:off x="398575" y="1262150"/>
            <a:ext cx="4469700" cy="9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Times New Roman"/>
                <a:ea typeface="Times New Roman"/>
                <a:cs typeface="Times New Roman"/>
                <a:sym typeface="Times New Roman"/>
              </a:rPr>
              <a:t>			</a:t>
            </a:r>
            <a:r>
              <a:rPr b="1" i="0" lang="en" sz="1400" u="none" cap="none" strike="noStrike">
                <a:solidFill>
                  <a:srgbClr val="3F3F3F"/>
                </a:solidFill>
                <a:latin typeface="Times New Roman"/>
                <a:ea typeface="Times New Roman"/>
                <a:cs typeface="Times New Roman"/>
                <a:sym typeface="Times New Roman"/>
              </a:rPr>
              <a:t>Dr. Simon Shim</a:t>
            </a:r>
            <a:endParaRPr b="1" i="0" sz="1400" u="none" cap="none" strike="noStrike">
              <a:solidFill>
                <a:srgbClr val="3F3F3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F3F3F"/>
                </a:solidFill>
                <a:latin typeface="Times New Roman"/>
                <a:ea typeface="Times New Roman"/>
                <a:cs typeface="Times New Roman"/>
                <a:sym typeface="Times New Roman"/>
              </a:rPr>
              <a:t>			    Data 298B</a:t>
            </a:r>
            <a:br>
              <a:rPr b="1" i="0" lang="en" sz="1400" u="none" cap="none" strike="noStrike">
                <a:solidFill>
                  <a:srgbClr val="3F3F3F"/>
                </a:solidFill>
                <a:latin typeface="Times New Roman"/>
                <a:ea typeface="Times New Roman"/>
                <a:cs typeface="Times New Roman"/>
                <a:sym typeface="Times New Roman"/>
              </a:rPr>
            </a:br>
            <a:r>
              <a:rPr b="1" i="0" lang="en" sz="1400" u="none" cap="none" strike="noStrike">
                <a:solidFill>
                  <a:srgbClr val="3F3F3F"/>
                </a:solidFill>
                <a:latin typeface="Times New Roman"/>
                <a:ea typeface="Times New Roman"/>
                <a:cs typeface="Times New Roman"/>
                <a:sym typeface="Times New Roman"/>
              </a:rPr>
              <a:t>			      Team 7</a:t>
            </a:r>
            <a:endParaRPr b="1" i="0" sz="1400" u="none" cap="none" strike="noStrike">
              <a:solidFill>
                <a:srgbClr val="3F3F3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Times New Roman"/>
                <a:ea typeface="Times New Roman"/>
                <a:cs typeface="Times New Roman"/>
                <a:sym typeface="Times New Roman"/>
              </a:rPr>
              <a:t>				</a:t>
            </a:r>
            <a:endParaRPr b="0" i="0" sz="14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1cdefe0d15_0_5"/>
          <p:cNvSpPr txBox="1"/>
          <p:nvPr>
            <p:ph type="title"/>
          </p:nvPr>
        </p:nvSpPr>
        <p:spPr>
          <a:xfrm>
            <a:off x="435900" y="526621"/>
            <a:ext cx="8272200" cy="4875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 sz="1850">
                <a:solidFill>
                  <a:schemeClr val="dk1"/>
                </a:solidFill>
                <a:latin typeface="Comic Sans MS"/>
                <a:ea typeface="Comic Sans MS"/>
                <a:cs typeface="Comic Sans MS"/>
                <a:sym typeface="Comic Sans MS"/>
              </a:rPr>
              <a:t>Data Process</a:t>
            </a:r>
            <a:endParaRPr b="1" sz="1850">
              <a:solidFill>
                <a:schemeClr val="dk1"/>
              </a:solidFill>
              <a:latin typeface="Comic Sans MS"/>
              <a:ea typeface="Comic Sans MS"/>
              <a:cs typeface="Comic Sans MS"/>
              <a:sym typeface="Comic Sans MS"/>
            </a:endParaRPr>
          </a:p>
        </p:txBody>
      </p:sp>
      <p:pic>
        <p:nvPicPr>
          <p:cNvPr id="176" name="Google Shape;176;g31cdefe0d15_0_5"/>
          <p:cNvPicPr preferRelativeResize="0"/>
          <p:nvPr/>
        </p:nvPicPr>
        <p:blipFill>
          <a:blip r:embed="rId3">
            <a:alphaModFix/>
          </a:blip>
          <a:stretch>
            <a:fillRect/>
          </a:stretch>
        </p:blipFill>
        <p:spPr>
          <a:xfrm>
            <a:off x="1107250" y="1440175"/>
            <a:ext cx="7225225" cy="349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8"/>
          <p:cNvSpPr txBox="1"/>
          <p:nvPr>
            <p:ph type="title"/>
          </p:nvPr>
        </p:nvSpPr>
        <p:spPr>
          <a:xfrm>
            <a:off x="435900" y="526622"/>
            <a:ext cx="8272200" cy="5610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Collection</a:t>
            </a:r>
            <a:endParaRPr b="1" sz="1850">
              <a:solidFill>
                <a:schemeClr val="dk1"/>
              </a:solidFill>
              <a:latin typeface="Comic Sans MS"/>
              <a:ea typeface="Comic Sans MS"/>
              <a:cs typeface="Comic Sans MS"/>
              <a:sym typeface="Comic Sans MS"/>
            </a:endParaRPr>
          </a:p>
        </p:txBody>
      </p:sp>
      <p:sp>
        <p:nvSpPr>
          <p:cNvPr id="182" name="Google Shape;182;p8"/>
          <p:cNvSpPr txBox="1"/>
          <p:nvPr/>
        </p:nvSpPr>
        <p:spPr>
          <a:xfrm>
            <a:off x="665100" y="1278525"/>
            <a:ext cx="3501000" cy="3599100"/>
          </a:xfrm>
          <a:prstGeom prst="rect">
            <a:avLst/>
          </a:prstGeom>
          <a:noFill/>
          <a:ln>
            <a:noFill/>
          </a:ln>
        </p:spPr>
        <p:txBody>
          <a:bodyPr anchorCtr="0" anchor="ctr" bIns="45700" lIns="91425" spcFirstLastPara="1" rIns="91425" wrap="square" tIns="45700">
            <a:normAutofit/>
          </a:bodyPr>
          <a:lstStyle/>
          <a:p>
            <a:pPr indent="-314325" lvl="0" marL="457200" marR="0" rtl="0" algn="l">
              <a:lnSpc>
                <a:spcPct val="100000"/>
              </a:lnSpc>
              <a:spcBef>
                <a:spcPts val="0"/>
              </a:spcBef>
              <a:spcAft>
                <a:spcPts val="0"/>
              </a:spcAft>
              <a:buClr>
                <a:schemeClr val="dk1"/>
              </a:buClr>
              <a:buSzPts val="1350"/>
              <a:buFont typeface="Times New Roman"/>
              <a:buChar char="●"/>
            </a:pPr>
            <a:r>
              <a:rPr b="0" i="0" lang="en" sz="1350" u="none" cap="none" strike="noStrike">
                <a:solidFill>
                  <a:schemeClr val="dk1"/>
                </a:solidFill>
                <a:latin typeface="Times New Roman"/>
                <a:ea typeface="Times New Roman"/>
                <a:cs typeface="Times New Roman"/>
                <a:sym typeface="Times New Roman"/>
              </a:rPr>
              <a:t>Data Source: MIMIC-III Database hosted on PhysioNet Website</a:t>
            </a:r>
            <a:endParaRPr b="0" i="0" sz="1350" u="none" cap="none" strike="noStrike">
              <a:solidFill>
                <a:schemeClr val="dk1"/>
              </a:solidFill>
              <a:latin typeface="Times New Roman"/>
              <a:ea typeface="Times New Roman"/>
              <a:cs typeface="Times New Roman"/>
              <a:sym typeface="Times New Roman"/>
            </a:endParaRPr>
          </a:p>
          <a:p>
            <a:pPr indent="-314325" lvl="0" marL="457200" marR="0" rtl="0" algn="l">
              <a:lnSpc>
                <a:spcPct val="100000"/>
              </a:lnSpc>
              <a:spcBef>
                <a:spcPts val="0"/>
              </a:spcBef>
              <a:spcAft>
                <a:spcPts val="0"/>
              </a:spcAft>
              <a:buClr>
                <a:schemeClr val="dk1"/>
              </a:buClr>
              <a:buSzPts val="1350"/>
              <a:buFont typeface="Times New Roman"/>
              <a:buChar char="●"/>
            </a:pPr>
            <a:r>
              <a:rPr b="0" i="0" lang="en" sz="1350" u="none" cap="none" strike="noStrike">
                <a:solidFill>
                  <a:schemeClr val="dk1"/>
                </a:solidFill>
                <a:latin typeface="Times New Roman"/>
                <a:ea typeface="Times New Roman"/>
                <a:cs typeface="Times New Roman"/>
                <a:sym typeface="Times New Roman"/>
              </a:rPr>
              <a:t>Content: Hospital admission and discharge records, clinical notes, vital sign measurements, laboratory test results, procedures, medications, caregiver notes, imaging reports, mortality statistics.</a:t>
            </a:r>
            <a:br>
              <a:rPr b="0" i="0" lang="en" sz="1350" u="none" cap="none" strike="noStrike">
                <a:solidFill>
                  <a:schemeClr val="dk1"/>
                </a:solidFill>
                <a:latin typeface="Times New Roman"/>
                <a:ea typeface="Times New Roman"/>
                <a:cs typeface="Times New Roman"/>
                <a:sym typeface="Times New Roman"/>
              </a:rPr>
            </a:br>
            <a:endParaRPr b="0" i="0" sz="1350" u="none" cap="none" strike="noStrike">
              <a:solidFill>
                <a:schemeClr val="dk1"/>
              </a:solidFill>
              <a:latin typeface="Times New Roman"/>
              <a:ea typeface="Times New Roman"/>
              <a:cs typeface="Times New Roman"/>
              <a:sym typeface="Times New Roman"/>
            </a:endParaRPr>
          </a:p>
          <a:p>
            <a:pPr indent="-314325" lvl="0" marL="457200" marR="0" rtl="0" algn="l">
              <a:lnSpc>
                <a:spcPct val="100000"/>
              </a:lnSpc>
              <a:spcBef>
                <a:spcPts val="0"/>
              </a:spcBef>
              <a:spcAft>
                <a:spcPts val="0"/>
              </a:spcAft>
              <a:buClr>
                <a:schemeClr val="dk1"/>
              </a:buClr>
              <a:buSzPts val="1350"/>
              <a:buFont typeface="Times New Roman"/>
              <a:buChar char="●"/>
            </a:pPr>
            <a:r>
              <a:rPr b="0" i="0" lang="en" sz="1350" u="none" cap="none" strike="noStrike">
                <a:solidFill>
                  <a:schemeClr val="dk1"/>
                </a:solidFill>
                <a:highlight>
                  <a:srgbClr val="FFFFFF"/>
                </a:highlight>
                <a:latin typeface="Times New Roman"/>
                <a:ea typeface="Times New Roman"/>
                <a:cs typeface="Times New Roman"/>
                <a:sym typeface="Times New Roman"/>
              </a:rPr>
              <a:t>Patient Identification: Each patient is identified by a unique </a:t>
            </a:r>
            <a:r>
              <a:rPr b="1" i="0" lang="en" sz="1350" u="none" cap="none" strike="noStrike">
                <a:solidFill>
                  <a:schemeClr val="dk1"/>
                </a:solidFill>
                <a:highlight>
                  <a:srgbClr val="FFFFFF"/>
                </a:highlight>
                <a:latin typeface="Times New Roman"/>
                <a:ea typeface="Times New Roman"/>
                <a:cs typeface="Times New Roman"/>
                <a:sym typeface="Times New Roman"/>
              </a:rPr>
              <a:t>SUBJECT_ID</a:t>
            </a:r>
            <a:r>
              <a:rPr b="0" i="0" lang="en" sz="1350" u="none" cap="none" strike="noStrike">
                <a:solidFill>
                  <a:schemeClr val="dk1"/>
                </a:solidFill>
                <a:highlight>
                  <a:srgbClr val="FFFFFF"/>
                </a:highlight>
                <a:latin typeface="Times New Roman"/>
                <a:ea typeface="Times New Roman"/>
                <a:cs typeface="Times New Roman"/>
                <a:sym typeface="Times New Roman"/>
              </a:rPr>
              <a:t>.</a:t>
            </a:r>
            <a:br>
              <a:rPr b="0" i="0" lang="en" sz="1350" u="none" cap="none" strike="noStrike">
                <a:solidFill>
                  <a:schemeClr val="dk1"/>
                </a:solidFill>
                <a:highlight>
                  <a:srgbClr val="FFFFFF"/>
                </a:highlight>
                <a:latin typeface="Times New Roman"/>
                <a:ea typeface="Times New Roman"/>
                <a:cs typeface="Times New Roman"/>
                <a:sym typeface="Times New Roman"/>
              </a:rPr>
            </a:br>
            <a:endParaRPr b="0" i="0" sz="1350" u="none" cap="none" strike="noStrike">
              <a:solidFill>
                <a:schemeClr val="dk1"/>
              </a:solidFill>
              <a:highlight>
                <a:srgbClr val="FFFFFF"/>
              </a:highlight>
              <a:latin typeface="Times New Roman"/>
              <a:ea typeface="Times New Roman"/>
              <a:cs typeface="Times New Roman"/>
              <a:sym typeface="Times New Roman"/>
            </a:endParaRPr>
          </a:p>
          <a:p>
            <a:pPr indent="-314325" lvl="0" marL="457200" marR="0" rtl="0" algn="l">
              <a:lnSpc>
                <a:spcPct val="100000"/>
              </a:lnSpc>
              <a:spcBef>
                <a:spcPts val="0"/>
              </a:spcBef>
              <a:spcAft>
                <a:spcPts val="0"/>
              </a:spcAft>
              <a:buClr>
                <a:schemeClr val="dk1"/>
              </a:buClr>
              <a:buSzPts val="1350"/>
              <a:buFont typeface="Times New Roman"/>
              <a:buChar char="●"/>
            </a:pPr>
            <a:r>
              <a:rPr b="0" i="0" lang="en" sz="1350" u="none" cap="none" strike="noStrike">
                <a:solidFill>
                  <a:schemeClr val="dk1"/>
                </a:solidFill>
                <a:highlight>
                  <a:srgbClr val="FFFFFF"/>
                </a:highlight>
                <a:latin typeface="Times New Roman"/>
                <a:ea typeface="Times New Roman"/>
                <a:cs typeface="Times New Roman"/>
                <a:sym typeface="Times New Roman"/>
              </a:rPr>
              <a:t>Admission Identification: Each hospital admission is assigned a unique </a:t>
            </a:r>
            <a:r>
              <a:rPr b="1" i="0" lang="en" sz="1350" u="none" cap="none" strike="noStrike">
                <a:solidFill>
                  <a:schemeClr val="dk1"/>
                </a:solidFill>
                <a:highlight>
                  <a:srgbClr val="FFFFFF"/>
                </a:highlight>
                <a:latin typeface="Times New Roman"/>
                <a:ea typeface="Times New Roman"/>
                <a:cs typeface="Times New Roman"/>
                <a:sym typeface="Times New Roman"/>
              </a:rPr>
              <a:t>HADM_ID</a:t>
            </a:r>
            <a:r>
              <a:rPr b="0" i="0" lang="en" sz="1350" u="none" cap="none" strike="noStrike">
                <a:solidFill>
                  <a:schemeClr val="dk1"/>
                </a:solidFill>
                <a:highlight>
                  <a:srgbClr val="FFFFFF"/>
                </a:highlight>
                <a:latin typeface="Times New Roman"/>
                <a:ea typeface="Times New Roman"/>
                <a:cs typeface="Times New Roman"/>
                <a:sym typeface="Times New Roman"/>
              </a:rPr>
              <a:t>.</a:t>
            </a:r>
            <a:endParaRPr b="0" i="0" sz="13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960"/>
              </a:spcBef>
              <a:spcAft>
                <a:spcPts val="0"/>
              </a:spcAft>
              <a:buClr>
                <a:srgbClr val="000000"/>
              </a:buClr>
              <a:buSzPts val="1350"/>
              <a:buFont typeface="Arial"/>
              <a:buNone/>
            </a:pPr>
            <a:r>
              <a:t/>
            </a:r>
            <a:endParaRPr b="0" i="0" sz="1350" u="none" cap="none" strike="noStrike">
              <a:solidFill>
                <a:schemeClr val="dk1"/>
              </a:solidFill>
              <a:latin typeface="Times New Roman"/>
              <a:ea typeface="Times New Roman"/>
              <a:cs typeface="Times New Roman"/>
              <a:sym typeface="Times New Roman"/>
            </a:endParaRPr>
          </a:p>
        </p:txBody>
      </p:sp>
      <p:pic>
        <p:nvPicPr>
          <p:cNvPr id="183" name="Google Shape;183;p8"/>
          <p:cNvPicPr preferRelativeResize="0"/>
          <p:nvPr/>
        </p:nvPicPr>
        <p:blipFill rotWithShape="1">
          <a:blip r:embed="rId3">
            <a:alphaModFix/>
          </a:blip>
          <a:srcRect b="0" l="0" r="0" t="0"/>
          <a:stretch/>
        </p:blipFill>
        <p:spPr>
          <a:xfrm>
            <a:off x="4470900" y="1760342"/>
            <a:ext cx="4673101" cy="26354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ph type="title"/>
          </p:nvPr>
        </p:nvSpPr>
        <p:spPr>
          <a:xfrm>
            <a:off x="435900" y="526614"/>
            <a:ext cx="8272200" cy="6432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2050">
                <a:solidFill>
                  <a:schemeClr val="dk1"/>
                </a:solidFill>
                <a:latin typeface="Comic Sans MS"/>
                <a:ea typeface="Comic Sans MS"/>
                <a:cs typeface="Comic Sans MS"/>
                <a:sym typeface="Comic Sans MS"/>
              </a:rPr>
              <a:t>Raw Datasets</a:t>
            </a:r>
            <a:endParaRPr b="1" sz="2050">
              <a:solidFill>
                <a:schemeClr val="dk1"/>
              </a:solidFill>
              <a:latin typeface="Comic Sans MS"/>
              <a:ea typeface="Comic Sans MS"/>
              <a:cs typeface="Comic Sans MS"/>
              <a:sym typeface="Comic Sans MS"/>
            </a:endParaRPr>
          </a:p>
        </p:txBody>
      </p:sp>
      <p:sp>
        <p:nvSpPr>
          <p:cNvPr id="190" name="Google Shape;190;p9"/>
          <p:cNvSpPr txBox="1"/>
          <p:nvPr>
            <p:ph idx="1" type="body"/>
          </p:nvPr>
        </p:nvSpPr>
        <p:spPr>
          <a:xfrm>
            <a:off x="435900" y="1276938"/>
            <a:ext cx="8272200" cy="37959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500"/>
              </a:spcAft>
              <a:buSzPts val="1200"/>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graphicFrame>
        <p:nvGraphicFramePr>
          <p:cNvPr id="191" name="Google Shape;191;p9"/>
          <p:cNvGraphicFramePr/>
          <p:nvPr/>
        </p:nvGraphicFramePr>
        <p:xfrm>
          <a:off x="576431" y="1697944"/>
          <a:ext cx="3000000" cy="3000000"/>
        </p:xfrm>
        <a:graphic>
          <a:graphicData uri="http://schemas.openxmlformats.org/drawingml/2006/table">
            <a:tbl>
              <a:tblPr>
                <a:noFill/>
                <a:tableStyleId>{F6A4E927-899B-4954-B1A3-124B83441BF1}</a:tableStyleId>
              </a:tblPr>
              <a:tblGrid>
                <a:gridCol w="1708800"/>
              </a:tblGrid>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ROW_ID</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SUBJECT_ID</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HADM_ID</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ADMITTIME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DISCHTIME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DEATHTIME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ADMISSION_TYPE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ADMISSION_LOCATION</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DISCHARGE_LOCATION</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INSURANCE</a:t>
                      </a:r>
                      <a:endParaRPr sz="1100" u="none" cap="none" strike="noStrike">
                        <a:latin typeface="Times New Roman"/>
                        <a:ea typeface="Times New Roman"/>
                        <a:cs typeface="Times New Roman"/>
                        <a:sym typeface="Times New Roman"/>
                      </a:endParaRPr>
                    </a:p>
                  </a:txBody>
                  <a:tcPr marT="68575" marB="68575" marR="68575" marL="68575"/>
                </a:tc>
              </a:tr>
            </a:tbl>
          </a:graphicData>
        </a:graphic>
      </p:graphicFrame>
      <p:graphicFrame>
        <p:nvGraphicFramePr>
          <p:cNvPr id="192" name="Google Shape;192;p9"/>
          <p:cNvGraphicFramePr/>
          <p:nvPr/>
        </p:nvGraphicFramePr>
        <p:xfrm>
          <a:off x="2454056" y="1697944"/>
          <a:ext cx="3000000" cy="3000000"/>
        </p:xfrm>
        <a:graphic>
          <a:graphicData uri="http://schemas.openxmlformats.org/drawingml/2006/table">
            <a:tbl>
              <a:tblPr>
                <a:noFill/>
                <a:tableStyleId>{F6A4E927-899B-4954-B1A3-124B83441BF1}</a:tableStyleId>
              </a:tblPr>
              <a:tblGrid>
                <a:gridCol w="1951550"/>
              </a:tblGrid>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LANGUAGE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RELIGION</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MARITAL_STATUS</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ETHNICITY</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EDREGTIME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EDOUTTIME</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DIAGNOSIS</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HOSPITAL_EXPIRE_FLAG</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HAS_CHARTEVENTS_DATA	</a:t>
                      </a:r>
                      <a:endParaRPr sz="1100" u="none" cap="none" strike="noStrike">
                        <a:latin typeface="Times New Roman"/>
                        <a:ea typeface="Times New Roman"/>
                        <a:cs typeface="Times New Roman"/>
                        <a:sym typeface="Times New Roman"/>
                      </a:endParaRPr>
                    </a:p>
                  </a:txBody>
                  <a:tcPr marT="68575" marB="68575" marR="68575" marL="68575"/>
                </a:tc>
              </a:tr>
              <a:tr h="3222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Times New Roman"/>
                        <a:ea typeface="Times New Roman"/>
                        <a:cs typeface="Times New Roman"/>
                        <a:sym typeface="Times New Roman"/>
                      </a:endParaRPr>
                    </a:p>
                  </a:txBody>
                  <a:tcPr marT="68575" marB="68575" marR="68575" marL="68575"/>
                </a:tc>
              </a:tr>
            </a:tbl>
          </a:graphicData>
        </a:graphic>
      </p:graphicFrame>
      <p:sp>
        <p:nvSpPr>
          <p:cNvPr id="193" name="Google Shape;193;p9"/>
          <p:cNvSpPr txBox="1"/>
          <p:nvPr/>
        </p:nvSpPr>
        <p:spPr>
          <a:xfrm>
            <a:off x="911081" y="1362338"/>
            <a:ext cx="2942700" cy="2460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50"/>
              <a:buFont typeface="Arial"/>
              <a:buNone/>
            </a:pPr>
            <a:r>
              <a:rPr b="1" i="0" lang="en" sz="1250" u="none" cap="none" strike="noStrike">
                <a:solidFill>
                  <a:srgbClr val="3F3F3F"/>
                </a:solidFill>
                <a:latin typeface="Times New Roman"/>
                <a:ea typeface="Times New Roman"/>
                <a:cs typeface="Times New Roman"/>
                <a:sym typeface="Times New Roman"/>
              </a:rPr>
              <a:t>Admissions</a:t>
            </a:r>
            <a:endParaRPr b="1" i="0" sz="1250" u="none" cap="none" strike="noStrike">
              <a:solidFill>
                <a:srgbClr val="3F3F3F"/>
              </a:solidFill>
              <a:latin typeface="Times New Roman"/>
              <a:ea typeface="Times New Roman"/>
              <a:cs typeface="Times New Roman"/>
              <a:sym typeface="Times New Roman"/>
            </a:endParaRPr>
          </a:p>
        </p:txBody>
      </p:sp>
      <p:graphicFrame>
        <p:nvGraphicFramePr>
          <p:cNvPr id="194" name="Google Shape;194;p9"/>
          <p:cNvGraphicFramePr/>
          <p:nvPr/>
        </p:nvGraphicFramePr>
        <p:xfrm>
          <a:off x="5547769" y="1632809"/>
          <a:ext cx="3000000" cy="3000000"/>
        </p:xfrm>
        <a:graphic>
          <a:graphicData uri="http://schemas.openxmlformats.org/drawingml/2006/table">
            <a:tbl>
              <a:tblPr>
                <a:noFill/>
                <a:tableStyleId>{F6A4E927-899B-4954-B1A3-124B83441BF1}</a:tableStyleId>
              </a:tblPr>
              <a:tblGrid>
                <a:gridCol w="2311900"/>
              </a:tblGrid>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ROW_ID</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SUBJECT_ID</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HADM_ID</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CHARTDATE</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CHARTTIME</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STORETIME</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CATEGORY</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DESCRIPTION</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CGID</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ISERROR</a:t>
                      </a:r>
                      <a:endParaRPr sz="1100" u="none" cap="none" strike="noStrike">
                        <a:latin typeface="Times New Roman"/>
                        <a:ea typeface="Times New Roman"/>
                        <a:cs typeface="Times New Roman"/>
                        <a:sym typeface="Times New Roman"/>
                      </a:endParaRPr>
                    </a:p>
                  </a:txBody>
                  <a:tcPr marT="68575" marB="68575" marR="68575" marL="68575"/>
                </a:tc>
              </a:tr>
              <a:tr h="290825">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Times New Roman"/>
                          <a:ea typeface="Times New Roman"/>
                          <a:cs typeface="Times New Roman"/>
                          <a:sym typeface="Times New Roman"/>
                        </a:rPr>
                        <a:t>TEXT</a:t>
                      </a:r>
                      <a:endParaRPr sz="1100" u="none" cap="none" strike="noStrike">
                        <a:latin typeface="Times New Roman"/>
                        <a:ea typeface="Times New Roman"/>
                        <a:cs typeface="Times New Roman"/>
                        <a:sym typeface="Times New Roman"/>
                      </a:endParaRPr>
                    </a:p>
                  </a:txBody>
                  <a:tcPr marT="68575" marB="68575" marR="68575" marL="68575"/>
                </a:tc>
              </a:tr>
            </a:tbl>
          </a:graphicData>
        </a:graphic>
      </p:graphicFrame>
      <p:sp>
        <p:nvSpPr>
          <p:cNvPr id="195" name="Google Shape;195;p9"/>
          <p:cNvSpPr txBox="1"/>
          <p:nvPr/>
        </p:nvSpPr>
        <p:spPr>
          <a:xfrm>
            <a:off x="5232378" y="1276938"/>
            <a:ext cx="2942700" cy="2460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50"/>
              <a:buFont typeface="Arial"/>
              <a:buNone/>
            </a:pPr>
            <a:r>
              <a:rPr b="1" i="0" lang="en" sz="1250" u="none" cap="none" strike="noStrike">
                <a:solidFill>
                  <a:srgbClr val="3F3F3F"/>
                </a:solidFill>
                <a:latin typeface="Times New Roman"/>
                <a:ea typeface="Times New Roman"/>
                <a:cs typeface="Times New Roman"/>
                <a:sym typeface="Times New Roman"/>
              </a:rPr>
              <a:t>Noteevents</a:t>
            </a:r>
            <a:endParaRPr b="1" i="0" sz="125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10"/>
          <p:cNvSpPr txBox="1"/>
          <p:nvPr>
            <p:ph type="title"/>
          </p:nvPr>
        </p:nvSpPr>
        <p:spPr>
          <a:xfrm>
            <a:off x="435900" y="526611"/>
            <a:ext cx="8272200" cy="5793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Raw Samples</a:t>
            </a:r>
            <a:endParaRPr b="1" sz="1850">
              <a:solidFill>
                <a:schemeClr val="dk1"/>
              </a:solidFill>
              <a:latin typeface="Comic Sans MS"/>
              <a:ea typeface="Comic Sans MS"/>
              <a:cs typeface="Comic Sans MS"/>
              <a:sym typeface="Comic Sans MS"/>
            </a:endParaRPr>
          </a:p>
        </p:txBody>
      </p:sp>
      <p:sp>
        <p:nvSpPr>
          <p:cNvPr id="202" name="Google Shape;202;p10"/>
          <p:cNvSpPr txBox="1"/>
          <p:nvPr>
            <p:ph idx="1" type="body"/>
          </p:nvPr>
        </p:nvSpPr>
        <p:spPr>
          <a:xfrm>
            <a:off x="435900" y="1180539"/>
            <a:ext cx="8272200" cy="33009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0"/>
              </a:spcAft>
              <a:buSzPts val="1200"/>
              <a:buNone/>
            </a:pPr>
            <a:r>
              <a:rPr lang="en"/>
              <a:t>Admissions</a:t>
            </a:r>
            <a:endParaRPr/>
          </a:p>
          <a:p>
            <a:pPr indent="0" lvl="0" marL="0" rtl="0" algn="l">
              <a:lnSpc>
                <a:spcPct val="100000"/>
              </a:lnSpc>
              <a:spcBef>
                <a:spcPts val="500"/>
              </a:spcBef>
              <a:spcAft>
                <a:spcPts val="500"/>
              </a:spcAft>
              <a:buSzPts val="1200"/>
              <a:buNone/>
            </a:pPr>
            <a:r>
              <a:rPr lang="en"/>
              <a:t>   </a:t>
            </a:r>
            <a:endParaRPr/>
          </a:p>
        </p:txBody>
      </p:sp>
      <p:pic>
        <p:nvPicPr>
          <p:cNvPr id="203" name="Google Shape;203;p10"/>
          <p:cNvPicPr preferRelativeResize="0"/>
          <p:nvPr/>
        </p:nvPicPr>
        <p:blipFill rotWithShape="1">
          <a:blip r:embed="rId3">
            <a:alphaModFix/>
          </a:blip>
          <a:srcRect b="0" l="0" r="0" t="0"/>
          <a:stretch/>
        </p:blipFill>
        <p:spPr>
          <a:xfrm>
            <a:off x="0" y="1443042"/>
            <a:ext cx="9144001" cy="2124116"/>
          </a:xfrm>
          <a:prstGeom prst="rect">
            <a:avLst/>
          </a:prstGeom>
          <a:noFill/>
          <a:ln>
            <a:noFill/>
          </a:ln>
        </p:spPr>
      </p:pic>
      <p:sp>
        <p:nvSpPr>
          <p:cNvPr id="204" name="Google Shape;204;p10"/>
          <p:cNvSpPr txBox="1"/>
          <p:nvPr/>
        </p:nvSpPr>
        <p:spPr>
          <a:xfrm>
            <a:off x="183919" y="1105763"/>
            <a:ext cx="1475700" cy="224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1" i="0" lang="en" sz="1250" u="none" cap="none" strike="noStrike">
                <a:solidFill>
                  <a:srgbClr val="3F3F3F"/>
                </a:solidFill>
                <a:latin typeface="Times New Roman"/>
                <a:ea typeface="Times New Roman"/>
                <a:cs typeface="Times New Roman"/>
                <a:sym typeface="Times New Roman"/>
              </a:rPr>
              <a:t>Admission</a:t>
            </a:r>
            <a:endParaRPr b="1" i="0" sz="1250" u="none" cap="none" strike="noStrike">
              <a:solidFill>
                <a:srgbClr val="3F3F3F"/>
              </a:solidFill>
              <a:latin typeface="Times New Roman"/>
              <a:ea typeface="Times New Roman"/>
              <a:cs typeface="Times New Roman"/>
              <a:sym typeface="Times New Roman"/>
            </a:endParaRPr>
          </a:p>
        </p:txBody>
      </p:sp>
      <p:sp>
        <p:nvSpPr>
          <p:cNvPr id="205" name="Google Shape;205;p10"/>
          <p:cNvSpPr txBox="1"/>
          <p:nvPr/>
        </p:nvSpPr>
        <p:spPr>
          <a:xfrm>
            <a:off x="183931" y="3567150"/>
            <a:ext cx="1230000" cy="224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1" i="0" lang="en" sz="1250" u="none" cap="none" strike="noStrike">
                <a:solidFill>
                  <a:srgbClr val="3F3F3F"/>
                </a:solidFill>
                <a:latin typeface="Times New Roman"/>
                <a:ea typeface="Times New Roman"/>
                <a:cs typeface="Times New Roman"/>
                <a:sym typeface="Times New Roman"/>
              </a:rPr>
              <a:t>Noteevents</a:t>
            </a:r>
            <a:endParaRPr b="1" i="0" sz="1250" u="none" cap="none" strike="noStrike">
              <a:solidFill>
                <a:srgbClr val="3F3F3F"/>
              </a:solidFill>
              <a:latin typeface="Times New Roman"/>
              <a:ea typeface="Times New Roman"/>
              <a:cs typeface="Times New Roman"/>
              <a:sym typeface="Times New Roman"/>
            </a:endParaRPr>
          </a:p>
        </p:txBody>
      </p:sp>
      <p:pic>
        <p:nvPicPr>
          <p:cNvPr id="206" name="Google Shape;206;p10"/>
          <p:cNvPicPr preferRelativeResize="0"/>
          <p:nvPr/>
        </p:nvPicPr>
        <p:blipFill rotWithShape="1">
          <a:blip r:embed="rId4">
            <a:alphaModFix/>
          </a:blip>
          <a:srcRect b="0" l="0" r="0" t="0"/>
          <a:stretch/>
        </p:blipFill>
        <p:spPr>
          <a:xfrm>
            <a:off x="87694" y="3824594"/>
            <a:ext cx="9144001" cy="1318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type="title"/>
          </p:nvPr>
        </p:nvSpPr>
        <p:spPr>
          <a:xfrm>
            <a:off x="435896" y="394963"/>
            <a:ext cx="6204300" cy="668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Preprocessing (Admissions)</a:t>
            </a:r>
            <a:endParaRPr b="1" sz="1850">
              <a:solidFill>
                <a:schemeClr val="dk1"/>
              </a:solidFill>
              <a:latin typeface="Comic Sans MS"/>
              <a:ea typeface="Comic Sans MS"/>
              <a:cs typeface="Comic Sans MS"/>
              <a:sym typeface="Comic Sans MS"/>
            </a:endParaRPr>
          </a:p>
        </p:txBody>
      </p:sp>
      <p:sp>
        <p:nvSpPr>
          <p:cNvPr id="213" name="Google Shape;213;p11"/>
          <p:cNvSpPr txBox="1"/>
          <p:nvPr>
            <p:ph idx="1" type="body"/>
          </p:nvPr>
        </p:nvSpPr>
        <p:spPr>
          <a:xfrm>
            <a:off x="435900" y="1146274"/>
            <a:ext cx="8272200" cy="3874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300"/>
              </a:spcBef>
              <a:spcAft>
                <a:spcPts val="0"/>
              </a:spcAft>
              <a:buSzPts val="1200"/>
              <a:buNone/>
            </a:pPr>
            <a:r>
              <a:rPr b="1" lang="en" sz="1250">
                <a:solidFill>
                  <a:schemeClr val="dk1"/>
                </a:solidFill>
                <a:latin typeface="Times New Roman"/>
                <a:ea typeface="Times New Roman"/>
                <a:cs typeface="Times New Roman"/>
                <a:sym typeface="Times New Roman"/>
              </a:rPr>
              <a:t>Null value check (Remove deaths)</a:t>
            </a:r>
            <a:endParaRPr b="1" sz="1250">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b="1" lang="en" sz="1250">
                <a:solidFill>
                  <a:schemeClr val="dk1"/>
                </a:solidFill>
                <a:latin typeface="Times New Roman"/>
                <a:ea typeface="Times New Roman"/>
                <a:cs typeface="Times New Roman"/>
                <a:sym typeface="Times New Roman"/>
              </a:rPr>
              <a:t>Before </a:t>
            </a:r>
            <a:endParaRPr b="1" sz="1250">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sz="12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sz="12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sz="12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sz="1250">
              <a:latin typeface="Times New Roman"/>
              <a:ea typeface="Times New Roman"/>
              <a:cs typeface="Times New Roman"/>
              <a:sym typeface="Times New Roman"/>
            </a:endParaRPr>
          </a:p>
          <a:p>
            <a:pPr indent="0" lvl="0" marL="0" rtl="0" algn="l">
              <a:lnSpc>
                <a:spcPct val="100000"/>
              </a:lnSpc>
              <a:spcBef>
                <a:spcPts val="500"/>
              </a:spcBef>
              <a:spcAft>
                <a:spcPts val="500"/>
              </a:spcAft>
              <a:buSzPts val="1200"/>
              <a:buNone/>
            </a:pPr>
            <a:r>
              <a:t/>
            </a:r>
            <a:endParaRPr sz="1250">
              <a:latin typeface="Times New Roman"/>
              <a:ea typeface="Times New Roman"/>
              <a:cs typeface="Times New Roman"/>
              <a:sym typeface="Times New Roman"/>
            </a:endParaRPr>
          </a:p>
        </p:txBody>
      </p:sp>
      <p:pic>
        <p:nvPicPr>
          <p:cNvPr id="214" name="Google Shape;214;p11"/>
          <p:cNvPicPr preferRelativeResize="0"/>
          <p:nvPr/>
        </p:nvPicPr>
        <p:blipFill rotWithShape="1">
          <a:blip r:embed="rId3">
            <a:alphaModFix/>
          </a:blip>
          <a:srcRect b="0" l="0" r="0" t="0"/>
          <a:stretch/>
        </p:blipFill>
        <p:spPr>
          <a:xfrm>
            <a:off x="554201" y="1718500"/>
            <a:ext cx="2517201" cy="3060349"/>
          </a:xfrm>
          <a:prstGeom prst="rect">
            <a:avLst/>
          </a:prstGeom>
          <a:noFill/>
          <a:ln>
            <a:noFill/>
          </a:ln>
        </p:spPr>
      </p:pic>
      <p:sp>
        <p:nvSpPr>
          <p:cNvPr id="215" name="Google Shape;215;p11"/>
          <p:cNvSpPr txBox="1"/>
          <p:nvPr/>
        </p:nvSpPr>
        <p:spPr>
          <a:xfrm>
            <a:off x="4271775" y="1439506"/>
            <a:ext cx="1700400" cy="279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1" i="0" lang="en" sz="1250" u="none" cap="none" strike="noStrike">
                <a:solidFill>
                  <a:schemeClr val="dk1"/>
                </a:solidFill>
                <a:latin typeface="Times New Roman"/>
                <a:ea typeface="Times New Roman"/>
                <a:cs typeface="Times New Roman"/>
                <a:sym typeface="Times New Roman"/>
              </a:rPr>
              <a:t>After</a:t>
            </a:r>
            <a:endParaRPr b="1" i="0" sz="1250" u="none" cap="none" strike="noStrike">
              <a:solidFill>
                <a:schemeClr val="dk1"/>
              </a:solidFill>
              <a:latin typeface="Times New Roman"/>
              <a:ea typeface="Times New Roman"/>
              <a:cs typeface="Times New Roman"/>
              <a:sym typeface="Times New Roman"/>
            </a:endParaRPr>
          </a:p>
        </p:txBody>
      </p:sp>
      <p:pic>
        <p:nvPicPr>
          <p:cNvPr id="216" name="Google Shape;216;p11"/>
          <p:cNvPicPr preferRelativeResize="0"/>
          <p:nvPr/>
        </p:nvPicPr>
        <p:blipFill rotWithShape="1">
          <a:blip r:embed="rId4">
            <a:alphaModFix/>
          </a:blip>
          <a:srcRect b="0" l="0" r="0" t="0"/>
          <a:stretch/>
        </p:blipFill>
        <p:spPr>
          <a:xfrm>
            <a:off x="4311900" y="1809263"/>
            <a:ext cx="2385875" cy="2878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txBox="1"/>
          <p:nvPr>
            <p:ph type="title"/>
          </p:nvPr>
        </p:nvSpPr>
        <p:spPr>
          <a:xfrm>
            <a:off x="435938" y="470065"/>
            <a:ext cx="8272200" cy="4938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Preprocessing (Admissions)</a:t>
            </a:r>
            <a:endParaRPr b="1" sz="1850">
              <a:solidFill>
                <a:schemeClr val="dk1"/>
              </a:solidFill>
              <a:latin typeface="Comic Sans MS"/>
              <a:ea typeface="Comic Sans MS"/>
              <a:cs typeface="Comic Sans MS"/>
              <a:sym typeface="Comic Sans MS"/>
            </a:endParaRPr>
          </a:p>
        </p:txBody>
      </p:sp>
      <p:sp>
        <p:nvSpPr>
          <p:cNvPr id="223" name="Google Shape;223;p12"/>
          <p:cNvSpPr txBox="1"/>
          <p:nvPr>
            <p:ph idx="1" type="body"/>
          </p:nvPr>
        </p:nvSpPr>
        <p:spPr>
          <a:xfrm>
            <a:off x="435938" y="1177464"/>
            <a:ext cx="8272200" cy="32475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300"/>
              </a:spcBef>
              <a:spcAft>
                <a:spcPts val="0"/>
              </a:spcAft>
              <a:buSzPts val="1200"/>
              <a:buNone/>
            </a:pPr>
            <a:r>
              <a:rPr b="1" lang="en" sz="1250">
                <a:solidFill>
                  <a:schemeClr val="dk1"/>
                </a:solidFill>
                <a:latin typeface="Times New Roman"/>
                <a:ea typeface="Times New Roman"/>
                <a:cs typeface="Times New Roman"/>
                <a:sym typeface="Times New Roman"/>
              </a:rPr>
              <a:t>Data Type conversion</a:t>
            </a:r>
            <a:endParaRPr b="1" sz="1250">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500"/>
              </a:spcAft>
              <a:buSzPts val="1200"/>
              <a:buNone/>
            </a:pPr>
            <a:r>
              <a:t/>
            </a:r>
            <a:endParaRPr>
              <a:latin typeface="Times New Roman"/>
              <a:ea typeface="Times New Roman"/>
              <a:cs typeface="Times New Roman"/>
              <a:sym typeface="Times New Roman"/>
            </a:endParaRPr>
          </a:p>
        </p:txBody>
      </p:sp>
      <p:sp>
        <p:nvSpPr>
          <p:cNvPr id="224" name="Google Shape;224;p12"/>
          <p:cNvSpPr txBox="1"/>
          <p:nvPr/>
        </p:nvSpPr>
        <p:spPr>
          <a:xfrm>
            <a:off x="558225" y="1605188"/>
            <a:ext cx="1882200" cy="331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1" i="0" lang="en" sz="1250" u="none" cap="none" strike="noStrike">
                <a:solidFill>
                  <a:schemeClr val="dk1"/>
                </a:solidFill>
                <a:latin typeface="Times New Roman"/>
                <a:ea typeface="Times New Roman"/>
                <a:cs typeface="Times New Roman"/>
                <a:sym typeface="Times New Roman"/>
              </a:rPr>
              <a:t>Initial Data Types</a:t>
            </a:r>
            <a:endParaRPr b="1" i="0" sz="1250" u="none" cap="none" strike="noStrike">
              <a:solidFill>
                <a:schemeClr val="dk1"/>
              </a:solidFill>
              <a:latin typeface="Times New Roman"/>
              <a:ea typeface="Times New Roman"/>
              <a:cs typeface="Times New Roman"/>
              <a:sym typeface="Times New Roman"/>
            </a:endParaRPr>
          </a:p>
        </p:txBody>
      </p:sp>
      <p:sp>
        <p:nvSpPr>
          <p:cNvPr id="225" name="Google Shape;225;p12"/>
          <p:cNvSpPr txBox="1"/>
          <p:nvPr/>
        </p:nvSpPr>
        <p:spPr>
          <a:xfrm>
            <a:off x="4889044" y="1647975"/>
            <a:ext cx="1882200" cy="331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1" i="0" lang="en" sz="1250" u="none" cap="none" strike="noStrike">
                <a:solidFill>
                  <a:schemeClr val="dk1"/>
                </a:solidFill>
                <a:latin typeface="Times New Roman"/>
                <a:ea typeface="Times New Roman"/>
                <a:cs typeface="Times New Roman"/>
                <a:sym typeface="Times New Roman"/>
              </a:rPr>
              <a:t>Final Data Types</a:t>
            </a:r>
            <a:endParaRPr b="1" i="0" sz="1250" u="none" cap="none" strike="noStrike">
              <a:solidFill>
                <a:schemeClr val="dk1"/>
              </a:solidFill>
              <a:latin typeface="Times New Roman"/>
              <a:ea typeface="Times New Roman"/>
              <a:cs typeface="Times New Roman"/>
              <a:sym typeface="Times New Roman"/>
            </a:endParaRPr>
          </a:p>
        </p:txBody>
      </p:sp>
      <p:pic>
        <p:nvPicPr>
          <p:cNvPr id="226" name="Google Shape;226;p12"/>
          <p:cNvPicPr preferRelativeResize="0"/>
          <p:nvPr/>
        </p:nvPicPr>
        <p:blipFill rotWithShape="1">
          <a:blip r:embed="rId3">
            <a:alphaModFix/>
          </a:blip>
          <a:srcRect b="0" l="0" r="0" t="0"/>
          <a:stretch/>
        </p:blipFill>
        <p:spPr>
          <a:xfrm>
            <a:off x="558225" y="2060306"/>
            <a:ext cx="2117287" cy="2759137"/>
          </a:xfrm>
          <a:prstGeom prst="rect">
            <a:avLst/>
          </a:prstGeom>
          <a:noFill/>
          <a:ln>
            <a:noFill/>
          </a:ln>
        </p:spPr>
      </p:pic>
      <p:pic>
        <p:nvPicPr>
          <p:cNvPr id="227" name="Google Shape;227;p12"/>
          <p:cNvPicPr preferRelativeResize="0"/>
          <p:nvPr/>
        </p:nvPicPr>
        <p:blipFill rotWithShape="1">
          <a:blip r:embed="rId4">
            <a:alphaModFix/>
          </a:blip>
          <a:srcRect b="0" l="0" r="0" t="0"/>
          <a:stretch/>
        </p:blipFill>
        <p:spPr>
          <a:xfrm>
            <a:off x="4441819" y="2060306"/>
            <a:ext cx="2534451" cy="2759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 name="Shape 232"/>
        <p:cNvGrpSpPr/>
        <p:nvPr/>
      </p:nvGrpSpPr>
      <p:grpSpPr>
        <a:xfrm>
          <a:off x="0" y="0"/>
          <a:ext cx="0" cy="0"/>
          <a:chOff x="0" y="0"/>
          <a:chExt cx="0" cy="0"/>
        </a:xfrm>
      </p:grpSpPr>
      <p:sp>
        <p:nvSpPr>
          <p:cNvPr id="233" name="Google Shape;233;p13"/>
          <p:cNvSpPr txBox="1"/>
          <p:nvPr>
            <p:ph type="title"/>
          </p:nvPr>
        </p:nvSpPr>
        <p:spPr>
          <a:xfrm>
            <a:off x="435900" y="485152"/>
            <a:ext cx="8272200" cy="5214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Preprocessing (Noteevents)</a:t>
            </a:r>
            <a:endParaRPr b="1" sz="1850">
              <a:solidFill>
                <a:schemeClr val="dk1"/>
              </a:solidFill>
              <a:latin typeface="Comic Sans MS"/>
              <a:ea typeface="Comic Sans MS"/>
              <a:cs typeface="Comic Sans MS"/>
              <a:sym typeface="Comic Sans MS"/>
            </a:endParaRPr>
          </a:p>
        </p:txBody>
      </p:sp>
      <p:sp>
        <p:nvSpPr>
          <p:cNvPr id="234" name="Google Shape;234;p13"/>
          <p:cNvSpPr txBox="1"/>
          <p:nvPr>
            <p:ph idx="1" type="body"/>
          </p:nvPr>
        </p:nvSpPr>
        <p:spPr>
          <a:xfrm>
            <a:off x="435900" y="1087474"/>
            <a:ext cx="8272200" cy="3974700"/>
          </a:xfrm>
          <a:prstGeom prst="rect">
            <a:avLst/>
          </a:prstGeom>
          <a:noFill/>
          <a:ln>
            <a:noFill/>
          </a:ln>
        </p:spPr>
        <p:txBody>
          <a:bodyPr anchorCtr="0" anchor="t" bIns="34275" lIns="68575" spcFirstLastPara="1" rIns="68575" wrap="square" tIns="34275">
            <a:normAutofit lnSpcReduction="20000"/>
          </a:bodyPr>
          <a:lstStyle/>
          <a:p>
            <a:pPr indent="-241300" lvl="0" marL="342900" rtl="0" algn="l">
              <a:lnSpc>
                <a:spcPct val="100000"/>
              </a:lnSpc>
              <a:spcBef>
                <a:spcPts val="300"/>
              </a:spcBef>
              <a:spcAft>
                <a:spcPts val="0"/>
              </a:spcAft>
              <a:buClr>
                <a:schemeClr val="dk1"/>
              </a:buClr>
              <a:buSzPts val="1200"/>
              <a:buFont typeface="Times New Roman"/>
              <a:buChar char="◼"/>
            </a:pPr>
            <a:r>
              <a:rPr b="1" lang="en">
                <a:solidFill>
                  <a:schemeClr val="dk1"/>
                </a:solidFill>
                <a:latin typeface="Times New Roman"/>
                <a:ea typeface="Times New Roman"/>
                <a:cs typeface="Times New Roman"/>
                <a:sym typeface="Times New Roman"/>
              </a:rPr>
              <a:t>Data Type conversion</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241300" lvl="0" marL="342900" rtl="0" algn="l">
              <a:lnSpc>
                <a:spcPct val="100000"/>
              </a:lnSpc>
              <a:spcBef>
                <a:spcPts val="500"/>
              </a:spcBef>
              <a:spcAft>
                <a:spcPts val="0"/>
              </a:spcAft>
              <a:buClr>
                <a:schemeClr val="dk1"/>
              </a:buClr>
              <a:buSzPts val="1200"/>
              <a:buFont typeface="Times New Roman"/>
              <a:buChar char="◼"/>
            </a:pPr>
            <a:r>
              <a:rPr lang="en">
                <a:solidFill>
                  <a:schemeClr val="dk1"/>
                </a:solidFill>
                <a:latin typeface="Times New Roman"/>
                <a:ea typeface="Times New Roman"/>
                <a:cs typeface="Times New Roman"/>
                <a:sym typeface="Times New Roman"/>
              </a:rPr>
              <a:t>Concatenate the TEXT on Subject_ID</a:t>
            </a:r>
            <a:endParaRPr>
              <a:solidFill>
                <a:schemeClr val="dk1"/>
              </a:solidFill>
              <a:latin typeface="Times New Roman"/>
              <a:ea typeface="Times New Roman"/>
              <a:cs typeface="Times New Roman"/>
              <a:sym typeface="Times New Roman"/>
            </a:endParaRPr>
          </a:p>
        </p:txBody>
      </p:sp>
      <p:pic>
        <p:nvPicPr>
          <p:cNvPr id="235" name="Google Shape;235;p13"/>
          <p:cNvPicPr preferRelativeResize="0"/>
          <p:nvPr/>
        </p:nvPicPr>
        <p:blipFill rotWithShape="1">
          <a:blip r:embed="rId3">
            <a:alphaModFix/>
          </a:blip>
          <a:srcRect b="0" l="0" r="0" t="0"/>
          <a:stretch/>
        </p:blipFill>
        <p:spPr>
          <a:xfrm>
            <a:off x="839606" y="2069006"/>
            <a:ext cx="3208069" cy="2576175"/>
          </a:xfrm>
          <a:prstGeom prst="rect">
            <a:avLst/>
          </a:prstGeom>
          <a:noFill/>
          <a:ln>
            <a:noFill/>
          </a:ln>
        </p:spPr>
      </p:pic>
      <p:pic>
        <p:nvPicPr>
          <p:cNvPr id="236" name="Google Shape;236;p13"/>
          <p:cNvPicPr preferRelativeResize="0"/>
          <p:nvPr/>
        </p:nvPicPr>
        <p:blipFill rotWithShape="1">
          <a:blip r:embed="rId4">
            <a:alphaModFix/>
          </a:blip>
          <a:srcRect b="0" l="0" r="0" t="0"/>
          <a:stretch/>
        </p:blipFill>
        <p:spPr>
          <a:xfrm>
            <a:off x="4672678" y="2104706"/>
            <a:ext cx="3769706" cy="2540475"/>
          </a:xfrm>
          <a:prstGeom prst="rect">
            <a:avLst/>
          </a:prstGeom>
          <a:noFill/>
          <a:ln>
            <a:noFill/>
          </a:ln>
        </p:spPr>
      </p:pic>
      <p:sp>
        <p:nvSpPr>
          <p:cNvPr id="237" name="Google Shape;237;p13"/>
          <p:cNvSpPr txBox="1"/>
          <p:nvPr/>
        </p:nvSpPr>
        <p:spPr>
          <a:xfrm>
            <a:off x="1306725" y="1690106"/>
            <a:ext cx="2598600" cy="331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50"/>
              <a:buFont typeface="Arial"/>
              <a:buNone/>
            </a:pPr>
            <a:r>
              <a:rPr b="1" i="0" lang="en" sz="1250" u="none" cap="none" strike="noStrike">
                <a:solidFill>
                  <a:schemeClr val="dk1"/>
                </a:solidFill>
                <a:latin typeface="Times New Roman"/>
                <a:ea typeface="Times New Roman"/>
                <a:cs typeface="Times New Roman"/>
                <a:sym typeface="Times New Roman"/>
              </a:rPr>
              <a:t>Initial Data Types</a:t>
            </a:r>
            <a:endParaRPr b="1" i="0" sz="1250" u="none" cap="none" strike="noStrike">
              <a:solidFill>
                <a:schemeClr val="dk1"/>
              </a:solidFill>
              <a:latin typeface="Times New Roman"/>
              <a:ea typeface="Times New Roman"/>
              <a:cs typeface="Times New Roman"/>
              <a:sym typeface="Times New Roman"/>
            </a:endParaRPr>
          </a:p>
        </p:txBody>
      </p:sp>
      <p:sp>
        <p:nvSpPr>
          <p:cNvPr id="238" name="Google Shape;238;p13"/>
          <p:cNvSpPr txBox="1"/>
          <p:nvPr/>
        </p:nvSpPr>
        <p:spPr>
          <a:xfrm>
            <a:off x="5258259" y="1699031"/>
            <a:ext cx="2598600" cy="331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50"/>
              <a:buFont typeface="Arial"/>
              <a:buNone/>
            </a:pPr>
            <a:r>
              <a:rPr b="1" i="0" lang="en" sz="1250" u="none" cap="none" strike="noStrike">
                <a:solidFill>
                  <a:schemeClr val="dk1"/>
                </a:solidFill>
                <a:latin typeface="Times New Roman"/>
                <a:ea typeface="Times New Roman"/>
                <a:cs typeface="Times New Roman"/>
                <a:sym typeface="Times New Roman"/>
              </a:rPr>
              <a:t>Final Data Types</a:t>
            </a:r>
            <a:endParaRPr b="1" i="0" sz="125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326920" y="394963"/>
            <a:ext cx="6204300" cy="668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Transformation</a:t>
            </a:r>
            <a:endParaRPr b="1" sz="1850">
              <a:solidFill>
                <a:schemeClr val="dk1"/>
              </a:solidFill>
              <a:latin typeface="Comic Sans MS"/>
              <a:ea typeface="Comic Sans MS"/>
              <a:cs typeface="Comic Sans MS"/>
              <a:sym typeface="Comic Sans MS"/>
            </a:endParaRPr>
          </a:p>
        </p:txBody>
      </p:sp>
      <p:sp>
        <p:nvSpPr>
          <p:cNvPr id="245" name="Google Shape;245;p14"/>
          <p:cNvSpPr txBox="1"/>
          <p:nvPr>
            <p:ph idx="1" type="body"/>
          </p:nvPr>
        </p:nvSpPr>
        <p:spPr>
          <a:xfrm>
            <a:off x="435900" y="1160950"/>
            <a:ext cx="8272200" cy="3320700"/>
          </a:xfrm>
          <a:prstGeom prst="rect">
            <a:avLst/>
          </a:prstGeom>
          <a:noFill/>
          <a:ln>
            <a:noFill/>
          </a:ln>
        </p:spPr>
        <p:txBody>
          <a:bodyPr anchorCtr="0" anchor="t" bIns="34275" lIns="68575" spcFirstLastPara="1" rIns="68575" wrap="square" tIns="34275">
            <a:normAutofit/>
          </a:bodyPr>
          <a:lstStyle/>
          <a:p>
            <a:pPr indent="-254000" lvl="0" marL="342900" rtl="0" algn="l">
              <a:lnSpc>
                <a:spcPct val="100000"/>
              </a:lnSpc>
              <a:spcBef>
                <a:spcPts val="30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Sort admissions dataframe on Subject_ID and Admittime</a:t>
            </a:r>
            <a:endParaRPr>
              <a:latin typeface="Times New Roman"/>
              <a:ea typeface="Times New Roman"/>
              <a:cs typeface="Times New Roman"/>
              <a:sym typeface="Times New Roman"/>
            </a:endParaRPr>
          </a:p>
        </p:txBody>
      </p:sp>
      <p:pic>
        <p:nvPicPr>
          <p:cNvPr id="246" name="Google Shape;246;p14"/>
          <p:cNvPicPr preferRelativeResize="0"/>
          <p:nvPr/>
        </p:nvPicPr>
        <p:blipFill rotWithShape="1">
          <a:blip r:embed="rId3">
            <a:alphaModFix/>
          </a:blip>
          <a:srcRect b="0" l="0" r="0" t="0"/>
          <a:stretch/>
        </p:blipFill>
        <p:spPr>
          <a:xfrm>
            <a:off x="587625" y="1690000"/>
            <a:ext cx="7362750" cy="309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5"/>
          <p:cNvSpPr txBox="1"/>
          <p:nvPr>
            <p:ph type="title"/>
          </p:nvPr>
        </p:nvSpPr>
        <p:spPr>
          <a:xfrm>
            <a:off x="326920" y="394963"/>
            <a:ext cx="6204300" cy="668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900">
                <a:solidFill>
                  <a:schemeClr val="dk1"/>
                </a:solidFill>
                <a:latin typeface="Comic Sans MS"/>
                <a:ea typeface="Comic Sans MS"/>
                <a:cs typeface="Comic Sans MS"/>
                <a:sym typeface="Comic Sans MS"/>
              </a:rPr>
              <a:t>Data Transformation</a:t>
            </a:r>
            <a:endParaRPr sz="1900">
              <a:solidFill>
                <a:schemeClr val="dk1"/>
              </a:solidFill>
              <a:latin typeface="Comic Sans MS"/>
              <a:ea typeface="Comic Sans MS"/>
              <a:cs typeface="Comic Sans MS"/>
              <a:sym typeface="Comic Sans MS"/>
            </a:endParaRPr>
          </a:p>
        </p:txBody>
      </p:sp>
      <p:sp>
        <p:nvSpPr>
          <p:cNvPr id="253" name="Google Shape;253;p15"/>
          <p:cNvSpPr txBox="1"/>
          <p:nvPr>
            <p:ph idx="1" type="body"/>
          </p:nvPr>
        </p:nvSpPr>
        <p:spPr>
          <a:xfrm>
            <a:off x="435900" y="1131575"/>
            <a:ext cx="8272200" cy="3350100"/>
          </a:xfrm>
          <a:prstGeom prst="rect">
            <a:avLst/>
          </a:prstGeom>
          <a:noFill/>
          <a:ln>
            <a:noFill/>
          </a:ln>
        </p:spPr>
        <p:txBody>
          <a:bodyPr anchorCtr="0" anchor="t" bIns="34275" lIns="68575" spcFirstLastPara="1" rIns="68575" wrap="square" tIns="34275">
            <a:normAutofit/>
          </a:bodyPr>
          <a:lstStyle/>
          <a:p>
            <a:pPr indent="-254000" lvl="0" marL="342900" rtl="0" algn="l">
              <a:lnSpc>
                <a:spcPct val="100000"/>
              </a:lnSpc>
              <a:spcBef>
                <a:spcPts val="30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Get next admission date </a:t>
            </a:r>
            <a:r>
              <a:rPr b="1" lang="en">
                <a:solidFill>
                  <a:schemeClr val="dk1"/>
                </a:solidFill>
                <a:latin typeface="Times New Roman"/>
                <a:ea typeface="Times New Roman"/>
                <a:cs typeface="Times New Roman"/>
                <a:sym typeface="Times New Roman"/>
              </a:rPr>
              <a:t>(next_admit_time)</a:t>
            </a:r>
            <a:endParaRPr b="1">
              <a:solidFill>
                <a:schemeClr val="dk1"/>
              </a:solidFill>
              <a:latin typeface="Times New Roman"/>
              <a:ea typeface="Times New Roman"/>
              <a:cs typeface="Times New Roman"/>
              <a:sym typeface="Times New Roman"/>
            </a:endParaRPr>
          </a:p>
          <a:p>
            <a:pPr indent="-254000" lvl="0" marL="342900" rtl="0" algn="l">
              <a:lnSpc>
                <a:spcPct val="100000"/>
              </a:lnSpc>
              <a:spcBef>
                <a:spcPts val="0"/>
              </a:spcBef>
              <a:spcAft>
                <a:spcPts val="0"/>
              </a:spcAft>
              <a:buClr>
                <a:schemeClr val="dk1"/>
              </a:buClr>
              <a:buSzPts val="1400"/>
              <a:buChar char="●"/>
            </a:pPr>
            <a:r>
              <a:rPr lang="en">
                <a:solidFill>
                  <a:schemeClr val="dk1"/>
                </a:solidFill>
                <a:latin typeface="Times New Roman"/>
                <a:ea typeface="Times New Roman"/>
                <a:cs typeface="Times New Roman"/>
                <a:sym typeface="Times New Roman"/>
              </a:rPr>
              <a:t>Calculate days until next admission </a:t>
            </a:r>
            <a:r>
              <a:rPr b="1" lang="en">
                <a:solidFill>
                  <a:schemeClr val="dk1"/>
                </a:solidFill>
                <a:latin typeface="Times New Roman"/>
                <a:ea typeface="Times New Roman"/>
                <a:cs typeface="Times New Roman"/>
                <a:sym typeface="Times New Roman"/>
              </a:rPr>
              <a:t>(days_between_admits) </a:t>
            </a:r>
            <a:endParaRPr b="1">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500"/>
              </a:spcAft>
              <a:buSzPts val="1200"/>
              <a:buNone/>
            </a:pPr>
            <a:r>
              <a:t/>
            </a:r>
            <a:endParaRPr>
              <a:latin typeface="Times New Roman"/>
              <a:ea typeface="Times New Roman"/>
              <a:cs typeface="Times New Roman"/>
              <a:sym typeface="Times New Roman"/>
            </a:endParaRPr>
          </a:p>
        </p:txBody>
      </p:sp>
      <p:pic>
        <p:nvPicPr>
          <p:cNvPr id="254" name="Google Shape;254;p15"/>
          <p:cNvPicPr preferRelativeResize="0"/>
          <p:nvPr/>
        </p:nvPicPr>
        <p:blipFill rotWithShape="1">
          <a:blip r:embed="rId3">
            <a:alphaModFix/>
          </a:blip>
          <a:srcRect b="0" l="0" r="0" t="0"/>
          <a:stretch/>
        </p:blipFill>
        <p:spPr>
          <a:xfrm>
            <a:off x="788200" y="1807575"/>
            <a:ext cx="7059901" cy="300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16"/>
          <p:cNvSpPr txBox="1"/>
          <p:nvPr>
            <p:ph type="title"/>
          </p:nvPr>
        </p:nvSpPr>
        <p:spPr>
          <a:xfrm>
            <a:off x="326920" y="394963"/>
            <a:ext cx="6204300" cy="668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Transformation</a:t>
            </a:r>
            <a:endParaRPr b="1" sz="1850">
              <a:solidFill>
                <a:schemeClr val="dk1"/>
              </a:solidFill>
              <a:latin typeface="Comic Sans MS"/>
              <a:ea typeface="Comic Sans MS"/>
              <a:cs typeface="Comic Sans MS"/>
              <a:sym typeface="Comic Sans MS"/>
            </a:endParaRPr>
          </a:p>
        </p:txBody>
      </p:sp>
      <p:sp>
        <p:nvSpPr>
          <p:cNvPr id="261" name="Google Shape;261;p16"/>
          <p:cNvSpPr txBox="1"/>
          <p:nvPr>
            <p:ph idx="1" type="body"/>
          </p:nvPr>
        </p:nvSpPr>
        <p:spPr>
          <a:xfrm>
            <a:off x="435900" y="1501351"/>
            <a:ext cx="8272200" cy="298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300"/>
              </a:spcBef>
              <a:spcAft>
                <a:spcPts val="0"/>
              </a:spcAft>
              <a:buSzPts val="1200"/>
              <a:buNone/>
            </a:pPr>
            <a:r>
              <a:t/>
            </a:r>
            <a:endParaRPr b="1">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t/>
            </a:r>
            <a:endParaRPr>
              <a:latin typeface="Times New Roman"/>
              <a:ea typeface="Times New Roman"/>
              <a:cs typeface="Times New Roman"/>
              <a:sym typeface="Times New Roman"/>
            </a:endParaRPr>
          </a:p>
          <a:p>
            <a:pPr indent="0" lvl="0" marL="0" rtl="0" algn="l">
              <a:lnSpc>
                <a:spcPct val="100000"/>
              </a:lnSpc>
              <a:spcBef>
                <a:spcPts val="500"/>
              </a:spcBef>
              <a:spcAft>
                <a:spcPts val="500"/>
              </a:spcAft>
              <a:buSzPts val="1200"/>
              <a:buNone/>
            </a:pPr>
            <a:r>
              <a:t/>
            </a:r>
            <a:endParaRPr>
              <a:latin typeface="Times New Roman"/>
              <a:ea typeface="Times New Roman"/>
              <a:cs typeface="Times New Roman"/>
              <a:sym typeface="Times New Roman"/>
            </a:endParaRPr>
          </a:p>
        </p:txBody>
      </p:sp>
      <p:pic>
        <p:nvPicPr>
          <p:cNvPr id="262" name="Google Shape;262;p16"/>
          <p:cNvPicPr preferRelativeResize="0"/>
          <p:nvPr/>
        </p:nvPicPr>
        <p:blipFill rotWithShape="1">
          <a:blip r:embed="rId3">
            <a:alphaModFix/>
          </a:blip>
          <a:srcRect b="0" l="0" r="0" t="0"/>
          <a:stretch/>
        </p:blipFill>
        <p:spPr>
          <a:xfrm>
            <a:off x="435900" y="1410800"/>
            <a:ext cx="8010073" cy="359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type="title"/>
          </p:nvPr>
        </p:nvSpPr>
        <p:spPr>
          <a:xfrm>
            <a:off x="435900" y="526620"/>
            <a:ext cx="8272200" cy="3843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latin typeface="Comic Sans MS"/>
                <a:ea typeface="Comic Sans MS"/>
                <a:cs typeface="Comic Sans MS"/>
                <a:sym typeface="Comic Sans MS"/>
              </a:rPr>
              <a:t>Presentation Chronology</a:t>
            </a:r>
            <a:endParaRPr b="1" sz="1850">
              <a:latin typeface="Comic Sans MS"/>
              <a:ea typeface="Comic Sans MS"/>
              <a:cs typeface="Comic Sans MS"/>
              <a:sym typeface="Comic Sans MS"/>
            </a:endParaRPr>
          </a:p>
        </p:txBody>
      </p:sp>
      <p:sp>
        <p:nvSpPr>
          <p:cNvPr id="124" name="Google Shape;124;p2"/>
          <p:cNvSpPr txBox="1"/>
          <p:nvPr>
            <p:ph idx="1" type="body"/>
          </p:nvPr>
        </p:nvSpPr>
        <p:spPr>
          <a:xfrm>
            <a:off x="435900" y="986951"/>
            <a:ext cx="8272200" cy="34944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0"/>
              </a:spcAft>
              <a:buSzPts val="1200"/>
              <a:buNone/>
            </a:pPr>
            <a:r>
              <a:rPr lang="en" sz="1450">
                <a:latin typeface="Times New Roman"/>
                <a:ea typeface="Times New Roman"/>
                <a:cs typeface="Times New Roman"/>
                <a:sym typeface="Times New Roman"/>
              </a:rPr>
              <a:t> I. Project Introduction, Motivation, Background, objectives and needs</a:t>
            </a:r>
            <a:endParaRPr sz="14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lang="en" sz="1450">
                <a:latin typeface="Times New Roman"/>
                <a:ea typeface="Times New Roman"/>
                <a:cs typeface="Times New Roman"/>
                <a:sym typeface="Times New Roman"/>
              </a:rPr>
              <a:t>II. </a:t>
            </a:r>
            <a:r>
              <a:rPr lang="en" sz="1450">
                <a:solidFill>
                  <a:srgbClr val="2D3B45"/>
                </a:solidFill>
                <a:highlight>
                  <a:srgbClr val="FFFFFF"/>
                </a:highlight>
                <a:latin typeface="Times New Roman"/>
                <a:ea typeface="Times New Roman"/>
                <a:cs typeface="Times New Roman"/>
                <a:sym typeface="Times New Roman"/>
              </a:rPr>
              <a:t>Literature and Technology Survey</a:t>
            </a:r>
            <a:endParaRPr sz="14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lang="en" sz="1450">
                <a:latin typeface="Times New Roman"/>
                <a:ea typeface="Times New Roman"/>
                <a:cs typeface="Times New Roman"/>
                <a:sym typeface="Times New Roman"/>
              </a:rPr>
              <a:t>III. Data Engineering</a:t>
            </a:r>
            <a:endParaRPr sz="14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lang="en" sz="1450">
                <a:latin typeface="Times New Roman"/>
                <a:ea typeface="Times New Roman"/>
                <a:cs typeface="Times New Roman"/>
                <a:sym typeface="Times New Roman"/>
              </a:rPr>
              <a:t>IV. Machine Learning Modeling</a:t>
            </a:r>
            <a:endParaRPr sz="14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lang="en" sz="1450">
                <a:latin typeface="Times New Roman"/>
                <a:ea typeface="Times New Roman"/>
                <a:cs typeface="Times New Roman"/>
                <a:sym typeface="Times New Roman"/>
              </a:rPr>
              <a:t>V. </a:t>
            </a:r>
            <a:r>
              <a:rPr lang="en" sz="1450">
                <a:solidFill>
                  <a:srgbClr val="2D3B45"/>
                </a:solidFill>
                <a:highlight>
                  <a:srgbClr val="FFFFFF"/>
                </a:highlight>
                <a:latin typeface="Times New Roman"/>
                <a:ea typeface="Times New Roman"/>
                <a:cs typeface="Times New Roman"/>
                <a:sym typeface="Times New Roman"/>
              </a:rPr>
              <a:t>Machine Learning Evaluation Results</a:t>
            </a:r>
            <a:endParaRPr sz="1450">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lang="en" sz="1450">
                <a:latin typeface="Times New Roman"/>
                <a:ea typeface="Times New Roman"/>
                <a:cs typeface="Times New Roman"/>
                <a:sym typeface="Times New Roman"/>
              </a:rPr>
              <a:t>VI. </a:t>
            </a:r>
            <a:r>
              <a:rPr lang="en" sz="1450">
                <a:solidFill>
                  <a:srgbClr val="2D3B45"/>
                </a:solidFill>
                <a:highlight>
                  <a:srgbClr val="FFFFFF"/>
                </a:highlight>
                <a:latin typeface="Times New Roman"/>
                <a:ea typeface="Times New Roman"/>
                <a:cs typeface="Times New Roman"/>
                <a:sym typeface="Times New Roman"/>
              </a:rPr>
              <a:t>Web Portal System Development</a:t>
            </a:r>
            <a:endParaRPr sz="1450">
              <a:solidFill>
                <a:srgbClr val="2D3B45"/>
              </a:solidFill>
              <a:highlight>
                <a:srgbClr val="FFFFFF"/>
              </a:highlight>
              <a:latin typeface="Times New Roman"/>
              <a:ea typeface="Times New Roman"/>
              <a:cs typeface="Times New Roman"/>
              <a:sym typeface="Times New Roman"/>
            </a:endParaRPr>
          </a:p>
          <a:p>
            <a:pPr indent="0" lvl="0" marL="0" rtl="0" algn="l">
              <a:lnSpc>
                <a:spcPct val="100000"/>
              </a:lnSpc>
              <a:spcBef>
                <a:spcPts val="500"/>
              </a:spcBef>
              <a:spcAft>
                <a:spcPts val="0"/>
              </a:spcAft>
              <a:buSzPts val="1200"/>
              <a:buNone/>
            </a:pPr>
            <a:r>
              <a:rPr lang="en" sz="1450">
                <a:solidFill>
                  <a:srgbClr val="2D3B45"/>
                </a:solidFill>
                <a:highlight>
                  <a:srgbClr val="FFFFFF"/>
                </a:highlight>
                <a:latin typeface="Times New Roman"/>
                <a:ea typeface="Times New Roman"/>
                <a:cs typeface="Times New Roman"/>
                <a:sym typeface="Times New Roman"/>
              </a:rPr>
              <a:t>VII. System Demo and Testing</a:t>
            </a:r>
            <a:endParaRPr sz="1450">
              <a:solidFill>
                <a:srgbClr val="2D3B45"/>
              </a:solidFill>
              <a:highlight>
                <a:srgbClr val="FFFFFF"/>
              </a:highlight>
              <a:latin typeface="Times New Roman"/>
              <a:ea typeface="Times New Roman"/>
              <a:cs typeface="Times New Roman"/>
              <a:sym typeface="Times New Roman"/>
            </a:endParaRPr>
          </a:p>
          <a:p>
            <a:pPr indent="0" lvl="0" marL="0" rtl="0" algn="l">
              <a:lnSpc>
                <a:spcPct val="100000"/>
              </a:lnSpc>
              <a:spcBef>
                <a:spcPts val="500"/>
              </a:spcBef>
              <a:spcAft>
                <a:spcPts val="500"/>
              </a:spcAft>
              <a:buSzPts val="1200"/>
              <a:buNone/>
            </a:pPr>
            <a:r>
              <a:t/>
            </a:r>
            <a:endParaRPr sz="1250">
              <a:latin typeface="Times New Roman"/>
              <a:ea typeface="Times New Roman"/>
              <a:cs typeface="Times New Roman"/>
              <a:sym typeface="Times New Roman"/>
            </a:endParaRPr>
          </a:p>
        </p:txBody>
      </p:sp>
      <p:pic>
        <p:nvPicPr>
          <p:cNvPr id="125" name="Google Shape;125;p2"/>
          <p:cNvPicPr preferRelativeResize="0"/>
          <p:nvPr/>
        </p:nvPicPr>
        <p:blipFill rotWithShape="1">
          <a:blip r:embed="rId3">
            <a:alphaModFix/>
          </a:blip>
          <a:srcRect b="0" l="0" r="0" t="0"/>
          <a:stretch/>
        </p:blipFill>
        <p:spPr>
          <a:xfrm>
            <a:off x="4859025" y="2020175"/>
            <a:ext cx="3849075" cy="292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type="title"/>
          </p:nvPr>
        </p:nvSpPr>
        <p:spPr>
          <a:xfrm>
            <a:off x="326920" y="394963"/>
            <a:ext cx="6204300" cy="668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Transformation (Clinical Text)</a:t>
            </a:r>
            <a:endParaRPr b="1" sz="1850">
              <a:solidFill>
                <a:schemeClr val="dk1"/>
              </a:solidFill>
              <a:latin typeface="Comic Sans MS"/>
              <a:ea typeface="Comic Sans MS"/>
              <a:cs typeface="Comic Sans MS"/>
              <a:sym typeface="Comic Sans MS"/>
            </a:endParaRPr>
          </a:p>
        </p:txBody>
      </p:sp>
      <p:sp>
        <p:nvSpPr>
          <p:cNvPr id="269" name="Google Shape;269;p17"/>
          <p:cNvSpPr txBox="1"/>
          <p:nvPr>
            <p:ph idx="1" type="body"/>
          </p:nvPr>
        </p:nvSpPr>
        <p:spPr>
          <a:xfrm>
            <a:off x="435900" y="1470952"/>
            <a:ext cx="8272200" cy="300000"/>
          </a:xfrm>
          <a:prstGeom prst="rect">
            <a:avLst/>
          </a:prstGeom>
          <a:noFill/>
          <a:ln>
            <a:noFill/>
          </a:ln>
        </p:spPr>
        <p:txBody>
          <a:bodyPr anchorCtr="0" anchor="ctr" bIns="34275" lIns="68575" spcFirstLastPara="1" rIns="68575" wrap="square" tIns="34275">
            <a:spAutoFit/>
          </a:bodyPr>
          <a:lstStyle/>
          <a:p>
            <a:pPr indent="0" lvl="0" marL="0" rtl="0" algn="l">
              <a:lnSpc>
                <a:spcPct val="100000"/>
              </a:lnSpc>
              <a:spcBef>
                <a:spcPts val="300"/>
              </a:spcBef>
              <a:spcAft>
                <a:spcPts val="500"/>
              </a:spcAft>
              <a:buSzPts val="1200"/>
              <a:buNone/>
            </a:pPr>
            <a:r>
              <a:rPr lang="en" sz="1500">
                <a:solidFill>
                  <a:schemeClr val="dk1"/>
                </a:solidFill>
                <a:latin typeface="Times New Roman"/>
                <a:ea typeface="Times New Roman"/>
                <a:cs typeface="Times New Roman"/>
                <a:sym typeface="Times New Roman"/>
              </a:rPr>
              <a:t>Lowercasing the text and removing special characters contribute to improved text standardization</a:t>
            </a:r>
            <a:endParaRPr sz="1500">
              <a:solidFill>
                <a:schemeClr val="dk1"/>
              </a:solidFill>
              <a:latin typeface="Times New Roman"/>
              <a:ea typeface="Times New Roman"/>
              <a:cs typeface="Times New Roman"/>
              <a:sym typeface="Times New Roman"/>
            </a:endParaRPr>
          </a:p>
        </p:txBody>
      </p:sp>
      <p:pic>
        <p:nvPicPr>
          <p:cNvPr id="270" name="Google Shape;270;p17"/>
          <p:cNvPicPr preferRelativeResize="0"/>
          <p:nvPr/>
        </p:nvPicPr>
        <p:blipFill rotWithShape="1">
          <a:blip r:embed="rId3">
            <a:alphaModFix/>
          </a:blip>
          <a:srcRect b="0" l="0" r="0" t="0"/>
          <a:stretch/>
        </p:blipFill>
        <p:spPr>
          <a:xfrm>
            <a:off x="345994" y="2163431"/>
            <a:ext cx="3926067" cy="2125848"/>
          </a:xfrm>
          <a:prstGeom prst="rect">
            <a:avLst/>
          </a:prstGeom>
          <a:noFill/>
          <a:ln>
            <a:noFill/>
          </a:ln>
        </p:spPr>
      </p:pic>
      <p:pic>
        <p:nvPicPr>
          <p:cNvPr id="271" name="Google Shape;271;p17"/>
          <p:cNvPicPr preferRelativeResize="0"/>
          <p:nvPr/>
        </p:nvPicPr>
        <p:blipFill rotWithShape="1">
          <a:blip r:embed="rId4">
            <a:alphaModFix/>
          </a:blip>
          <a:srcRect b="0" l="0" r="0" t="0"/>
          <a:stretch/>
        </p:blipFill>
        <p:spPr>
          <a:xfrm>
            <a:off x="4826869" y="2294550"/>
            <a:ext cx="3649895" cy="1994737"/>
          </a:xfrm>
          <a:prstGeom prst="rect">
            <a:avLst/>
          </a:prstGeom>
          <a:noFill/>
          <a:ln>
            <a:noFill/>
          </a:ln>
        </p:spPr>
      </p:pic>
      <p:sp>
        <p:nvSpPr>
          <p:cNvPr id="272" name="Google Shape;272;p17"/>
          <p:cNvSpPr txBox="1"/>
          <p:nvPr/>
        </p:nvSpPr>
        <p:spPr>
          <a:xfrm>
            <a:off x="1777434" y="4392450"/>
            <a:ext cx="10632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Times New Roman"/>
                <a:ea typeface="Times New Roman"/>
                <a:cs typeface="Times New Roman"/>
                <a:sym typeface="Times New Roman"/>
              </a:rPr>
              <a:t>Before</a:t>
            </a:r>
            <a:endParaRPr b="0" i="0" sz="1400" u="none" cap="none" strike="noStrike">
              <a:solidFill>
                <a:srgbClr val="3F3F3F"/>
              </a:solidFill>
              <a:latin typeface="Times New Roman"/>
              <a:ea typeface="Times New Roman"/>
              <a:cs typeface="Times New Roman"/>
              <a:sym typeface="Times New Roman"/>
            </a:endParaRPr>
          </a:p>
        </p:txBody>
      </p:sp>
      <p:sp>
        <p:nvSpPr>
          <p:cNvPr id="273" name="Google Shape;273;p17"/>
          <p:cNvSpPr txBox="1"/>
          <p:nvPr/>
        </p:nvSpPr>
        <p:spPr>
          <a:xfrm>
            <a:off x="6461138" y="4348575"/>
            <a:ext cx="6180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After</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8"/>
          <p:cNvSpPr txBox="1"/>
          <p:nvPr>
            <p:ph idx="1" type="body"/>
          </p:nvPr>
        </p:nvSpPr>
        <p:spPr>
          <a:xfrm>
            <a:off x="414656" y="1001413"/>
            <a:ext cx="7433700" cy="715800"/>
          </a:xfrm>
          <a:prstGeom prst="rect">
            <a:avLst/>
          </a:prstGeom>
          <a:noFill/>
          <a:ln>
            <a:noFill/>
          </a:ln>
        </p:spPr>
        <p:txBody>
          <a:bodyPr anchorCtr="0" anchor="ctr" bIns="34275" lIns="68575" spcFirstLastPara="1" rIns="68575" wrap="square" tIns="34275">
            <a:spAutoFit/>
          </a:bodyPr>
          <a:lstStyle/>
          <a:p>
            <a:pPr indent="-241300" lvl="0" marL="342900" rtl="0" algn="l">
              <a:lnSpc>
                <a:spcPct val="100000"/>
              </a:lnSpc>
              <a:spcBef>
                <a:spcPts val="300"/>
              </a:spcBef>
              <a:spcAft>
                <a:spcPts val="0"/>
              </a:spcAft>
              <a:buClr>
                <a:schemeClr val="dk1"/>
              </a:buClr>
              <a:buSzPts val="1200"/>
              <a:buFont typeface="Times New Roman"/>
              <a:buChar char="●"/>
            </a:pPr>
            <a:r>
              <a:rPr lang="en">
                <a:solidFill>
                  <a:schemeClr val="dk1"/>
                </a:solidFill>
                <a:latin typeface="Times New Roman"/>
                <a:ea typeface="Times New Roman"/>
                <a:cs typeface="Times New Roman"/>
                <a:sym typeface="Times New Roman"/>
              </a:rPr>
              <a:t>Considered readmitted if readmission is within 31 days.</a:t>
            </a:r>
            <a:endParaRPr>
              <a:solidFill>
                <a:schemeClr val="dk1"/>
              </a:solidFill>
              <a:latin typeface="Times New Roman"/>
              <a:ea typeface="Times New Roman"/>
              <a:cs typeface="Times New Roman"/>
              <a:sym typeface="Times New Roman"/>
            </a:endParaRPr>
          </a:p>
          <a:p>
            <a:pPr indent="-241300" lvl="0" marL="342900" rtl="0" algn="l">
              <a:lnSpc>
                <a:spcPct val="100000"/>
              </a:lnSpc>
              <a:spcBef>
                <a:spcPts val="0"/>
              </a:spcBef>
              <a:spcAft>
                <a:spcPts val="0"/>
              </a:spcAft>
              <a:buClr>
                <a:schemeClr val="dk1"/>
              </a:buClr>
              <a:buSzPts val="1200"/>
              <a:buChar char="●"/>
            </a:pPr>
            <a:r>
              <a:rPr lang="en">
                <a:solidFill>
                  <a:schemeClr val="dk1"/>
                </a:solidFill>
                <a:latin typeface="Times New Roman"/>
                <a:ea typeface="Times New Roman"/>
                <a:cs typeface="Times New Roman"/>
                <a:sym typeface="Times New Roman"/>
              </a:rPr>
              <a:t>Created a target column </a:t>
            </a:r>
            <a:r>
              <a:rPr b="1" lang="en">
                <a:solidFill>
                  <a:schemeClr val="dk1"/>
                </a:solidFill>
                <a:latin typeface="Times New Roman"/>
                <a:ea typeface="Times New Roman"/>
                <a:cs typeface="Times New Roman"/>
                <a:sym typeface="Times New Roman"/>
              </a:rPr>
              <a:t>readmitted</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241300" lvl="0" marL="342900" rtl="0" algn="l">
              <a:lnSpc>
                <a:spcPct val="100000"/>
              </a:lnSpc>
              <a:spcBef>
                <a:spcPts val="0"/>
              </a:spcBef>
              <a:spcAft>
                <a:spcPts val="0"/>
              </a:spcAft>
              <a:buClr>
                <a:schemeClr val="dk1"/>
              </a:buClr>
              <a:buSzPts val="1200"/>
              <a:buFont typeface="Times New Roman"/>
              <a:buChar char="●"/>
            </a:pPr>
            <a:r>
              <a:rPr lang="en">
                <a:solidFill>
                  <a:schemeClr val="dk1"/>
                </a:solidFill>
                <a:latin typeface="Times New Roman"/>
                <a:ea typeface="Times New Roman"/>
                <a:cs typeface="Times New Roman"/>
                <a:sym typeface="Times New Roman"/>
              </a:rPr>
              <a:t>Merged both datasets admissions data and clinical text to a final dataframe.</a:t>
            </a:r>
            <a:endParaRPr>
              <a:solidFill>
                <a:schemeClr val="dk1"/>
              </a:solidFill>
              <a:latin typeface="Times New Roman"/>
              <a:ea typeface="Times New Roman"/>
              <a:cs typeface="Times New Roman"/>
              <a:sym typeface="Times New Roman"/>
            </a:endParaRPr>
          </a:p>
        </p:txBody>
      </p:sp>
      <p:pic>
        <p:nvPicPr>
          <p:cNvPr id="280" name="Google Shape;280;p18"/>
          <p:cNvPicPr preferRelativeResize="0"/>
          <p:nvPr/>
        </p:nvPicPr>
        <p:blipFill rotWithShape="1">
          <a:blip r:embed="rId3">
            <a:alphaModFix/>
          </a:blip>
          <a:srcRect b="0" l="0" r="0" t="0"/>
          <a:stretch/>
        </p:blipFill>
        <p:spPr>
          <a:xfrm>
            <a:off x="735150" y="2236256"/>
            <a:ext cx="3208276" cy="2057401"/>
          </a:xfrm>
          <a:prstGeom prst="rect">
            <a:avLst/>
          </a:prstGeom>
          <a:noFill/>
          <a:ln>
            <a:noFill/>
          </a:ln>
        </p:spPr>
      </p:pic>
      <p:pic>
        <p:nvPicPr>
          <p:cNvPr id="281" name="Google Shape;281;p18"/>
          <p:cNvPicPr preferRelativeResize="0"/>
          <p:nvPr/>
        </p:nvPicPr>
        <p:blipFill rotWithShape="1">
          <a:blip r:embed="rId4">
            <a:alphaModFix/>
          </a:blip>
          <a:srcRect b="0" l="0" r="0" t="0"/>
          <a:stretch/>
        </p:blipFill>
        <p:spPr>
          <a:xfrm>
            <a:off x="4412737" y="2761218"/>
            <a:ext cx="4604216" cy="121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9"/>
          <p:cNvSpPr txBox="1"/>
          <p:nvPr>
            <p:ph type="title"/>
          </p:nvPr>
        </p:nvSpPr>
        <p:spPr>
          <a:xfrm>
            <a:off x="65775" y="724571"/>
            <a:ext cx="8272200" cy="4944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Data Preparation</a:t>
            </a:r>
            <a:endParaRPr b="1" sz="1850">
              <a:solidFill>
                <a:schemeClr val="dk1"/>
              </a:solidFill>
              <a:latin typeface="Comic Sans MS"/>
              <a:ea typeface="Comic Sans MS"/>
              <a:cs typeface="Comic Sans MS"/>
              <a:sym typeface="Comic Sans MS"/>
            </a:endParaRPr>
          </a:p>
        </p:txBody>
      </p:sp>
      <p:pic>
        <p:nvPicPr>
          <p:cNvPr id="287" name="Google Shape;287;p19"/>
          <p:cNvPicPr preferRelativeResize="0"/>
          <p:nvPr/>
        </p:nvPicPr>
        <p:blipFill rotWithShape="1">
          <a:blip r:embed="rId3">
            <a:alphaModFix/>
          </a:blip>
          <a:srcRect b="0" l="0" r="0" t="0"/>
          <a:stretch/>
        </p:blipFill>
        <p:spPr>
          <a:xfrm>
            <a:off x="228250" y="2080125"/>
            <a:ext cx="3587799" cy="2276475"/>
          </a:xfrm>
          <a:prstGeom prst="rect">
            <a:avLst/>
          </a:prstGeom>
          <a:noFill/>
          <a:ln>
            <a:noFill/>
          </a:ln>
        </p:spPr>
      </p:pic>
      <p:pic>
        <p:nvPicPr>
          <p:cNvPr id="288" name="Google Shape;288;p19"/>
          <p:cNvPicPr preferRelativeResize="0"/>
          <p:nvPr/>
        </p:nvPicPr>
        <p:blipFill rotWithShape="1">
          <a:blip r:embed="rId4">
            <a:alphaModFix/>
          </a:blip>
          <a:srcRect b="0" l="0" r="0" t="0"/>
          <a:stretch/>
        </p:blipFill>
        <p:spPr>
          <a:xfrm>
            <a:off x="3816050" y="1689200"/>
            <a:ext cx="5188751" cy="1862625"/>
          </a:xfrm>
          <a:prstGeom prst="rect">
            <a:avLst/>
          </a:prstGeom>
          <a:noFill/>
          <a:ln>
            <a:noFill/>
          </a:ln>
        </p:spPr>
      </p:pic>
      <p:pic>
        <p:nvPicPr>
          <p:cNvPr id="289" name="Google Shape;289;p19"/>
          <p:cNvPicPr preferRelativeResize="0"/>
          <p:nvPr/>
        </p:nvPicPr>
        <p:blipFill rotWithShape="1">
          <a:blip r:embed="rId5">
            <a:alphaModFix/>
          </a:blip>
          <a:srcRect b="0" l="0" r="0" t="0"/>
          <a:stretch/>
        </p:blipFill>
        <p:spPr>
          <a:xfrm>
            <a:off x="4376100" y="3636125"/>
            <a:ext cx="4332000" cy="1325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435900" y="526622"/>
            <a:ext cx="8272200" cy="546300"/>
          </a:xfrm>
          <a:prstGeom prst="rect">
            <a:avLst/>
          </a:prstGeom>
          <a:noFill/>
          <a:ln>
            <a:noFill/>
          </a:ln>
        </p:spPr>
        <p:txBody>
          <a:bodyPr anchorCtr="0" anchor="b" bIns="34275" lIns="68575" spcFirstLastPara="1" rIns="68575" wrap="square" tIns="34275">
            <a:normAutofit/>
          </a:bodyPr>
          <a:lstStyle/>
          <a:p>
            <a:pPr indent="0" lvl="0" marL="0" rtl="0" algn="l">
              <a:lnSpc>
                <a:spcPct val="200000"/>
              </a:lnSpc>
              <a:spcBef>
                <a:spcPts val="0"/>
              </a:spcBef>
              <a:spcAft>
                <a:spcPts val="0"/>
              </a:spcAft>
              <a:buSzPts val="1400"/>
              <a:buNone/>
            </a:pPr>
            <a:r>
              <a:rPr b="1" lang="en" sz="1900">
                <a:solidFill>
                  <a:schemeClr val="dk1"/>
                </a:solidFill>
                <a:latin typeface="Comic Sans MS"/>
                <a:ea typeface="Comic Sans MS"/>
                <a:cs typeface="Comic Sans MS"/>
                <a:sym typeface="Comic Sans MS"/>
              </a:rPr>
              <a:t>Data Analytics Techniques</a:t>
            </a:r>
            <a:endParaRPr b="1" sz="1900">
              <a:solidFill>
                <a:schemeClr val="dk1"/>
              </a:solidFill>
              <a:latin typeface="Comic Sans MS"/>
              <a:ea typeface="Comic Sans MS"/>
              <a:cs typeface="Comic Sans MS"/>
              <a:sym typeface="Comic Sans MS"/>
            </a:endParaRPr>
          </a:p>
        </p:txBody>
      </p:sp>
      <p:pic>
        <p:nvPicPr>
          <p:cNvPr id="295" name="Google Shape;295;p20"/>
          <p:cNvPicPr preferRelativeResize="0"/>
          <p:nvPr/>
        </p:nvPicPr>
        <p:blipFill rotWithShape="1">
          <a:blip r:embed="rId3">
            <a:alphaModFix/>
          </a:blip>
          <a:srcRect b="0" l="0" r="0" t="0"/>
          <a:stretch/>
        </p:blipFill>
        <p:spPr>
          <a:xfrm>
            <a:off x="435900" y="1756175"/>
            <a:ext cx="7807624" cy="3387325"/>
          </a:xfrm>
          <a:prstGeom prst="rect">
            <a:avLst/>
          </a:prstGeom>
          <a:noFill/>
          <a:ln>
            <a:noFill/>
          </a:ln>
        </p:spPr>
      </p:pic>
      <p:sp>
        <p:nvSpPr>
          <p:cNvPr id="296" name="Google Shape;296;p20"/>
          <p:cNvSpPr txBox="1"/>
          <p:nvPr/>
        </p:nvSpPr>
        <p:spPr>
          <a:xfrm>
            <a:off x="617225" y="1219750"/>
            <a:ext cx="5481600" cy="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Count of Patients by Readmission Status</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1"/>
          <p:cNvSpPr txBox="1"/>
          <p:nvPr>
            <p:ph type="title"/>
          </p:nvPr>
        </p:nvSpPr>
        <p:spPr>
          <a:xfrm>
            <a:off x="435900" y="526615"/>
            <a:ext cx="8272200" cy="376500"/>
          </a:xfrm>
          <a:prstGeom prst="rect">
            <a:avLst/>
          </a:prstGeom>
          <a:noFill/>
          <a:ln>
            <a:noFill/>
          </a:ln>
        </p:spPr>
        <p:txBody>
          <a:bodyPr anchorCtr="0" anchor="b" bIns="34275" lIns="68575" spcFirstLastPara="1" rIns="68575" wrap="square" tIns="34275">
            <a:normAutofit/>
          </a:bodyPr>
          <a:lstStyle/>
          <a:p>
            <a:pPr indent="0" lvl="0" marL="0" rtl="0" algn="l">
              <a:lnSpc>
                <a:spcPct val="200000"/>
              </a:lnSpc>
              <a:spcBef>
                <a:spcPts val="0"/>
              </a:spcBef>
              <a:spcAft>
                <a:spcPts val="0"/>
              </a:spcAft>
              <a:buClr>
                <a:schemeClr val="dk1"/>
              </a:buClr>
              <a:buSzPts val="1100"/>
              <a:buFont typeface="Arial"/>
              <a:buNone/>
            </a:pPr>
            <a:r>
              <a:rPr b="1" lang="en" sz="1850">
                <a:solidFill>
                  <a:schemeClr val="dk1"/>
                </a:solidFill>
                <a:latin typeface="Comic Sans MS"/>
                <a:ea typeface="Comic Sans MS"/>
                <a:cs typeface="Comic Sans MS"/>
                <a:sym typeface="Comic Sans MS"/>
              </a:rPr>
              <a:t>Data Analytics Techniques</a:t>
            </a:r>
            <a:endParaRPr b="1" sz="1850">
              <a:solidFill>
                <a:schemeClr val="dk1"/>
              </a:solidFill>
              <a:latin typeface="Comic Sans MS"/>
              <a:ea typeface="Comic Sans MS"/>
              <a:cs typeface="Comic Sans MS"/>
              <a:sym typeface="Comic Sans MS"/>
            </a:endParaRPr>
          </a:p>
        </p:txBody>
      </p:sp>
      <p:sp>
        <p:nvSpPr>
          <p:cNvPr id="303" name="Google Shape;303;p21"/>
          <p:cNvSpPr txBox="1"/>
          <p:nvPr>
            <p:ph idx="1" type="body"/>
          </p:nvPr>
        </p:nvSpPr>
        <p:spPr>
          <a:xfrm>
            <a:off x="435900" y="877762"/>
            <a:ext cx="8272200" cy="4155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500"/>
              </a:spcAft>
              <a:buSzPts val="1200"/>
              <a:buNone/>
            </a:pPr>
            <a:r>
              <a:rPr lang="en"/>
              <a:t>      </a:t>
            </a:r>
            <a:endParaRPr/>
          </a:p>
        </p:txBody>
      </p:sp>
      <p:pic>
        <p:nvPicPr>
          <p:cNvPr id="304" name="Google Shape;304;p21"/>
          <p:cNvPicPr preferRelativeResize="0"/>
          <p:nvPr/>
        </p:nvPicPr>
        <p:blipFill rotWithShape="1">
          <a:blip r:embed="rId3">
            <a:alphaModFix/>
          </a:blip>
          <a:srcRect b="0" l="0" r="0" t="0"/>
          <a:stretch/>
        </p:blipFill>
        <p:spPr>
          <a:xfrm>
            <a:off x="827419" y="1098041"/>
            <a:ext cx="2907507" cy="2632686"/>
          </a:xfrm>
          <a:prstGeom prst="rect">
            <a:avLst/>
          </a:prstGeom>
          <a:noFill/>
          <a:ln>
            <a:noFill/>
          </a:ln>
        </p:spPr>
      </p:pic>
      <p:pic>
        <p:nvPicPr>
          <p:cNvPr id="305" name="Google Shape;305;p21"/>
          <p:cNvPicPr preferRelativeResize="0"/>
          <p:nvPr/>
        </p:nvPicPr>
        <p:blipFill rotWithShape="1">
          <a:blip r:embed="rId4">
            <a:alphaModFix/>
          </a:blip>
          <a:srcRect b="0" l="0" r="0" t="0"/>
          <a:stretch/>
        </p:blipFill>
        <p:spPr>
          <a:xfrm>
            <a:off x="5592113" y="1149919"/>
            <a:ext cx="2621755" cy="1993105"/>
          </a:xfrm>
          <a:prstGeom prst="rect">
            <a:avLst/>
          </a:prstGeom>
          <a:noFill/>
          <a:ln>
            <a:noFill/>
          </a:ln>
        </p:spPr>
      </p:pic>
      <p:sp>
        <p:nvSpPr>
          <p:cNvPr id="306" name="Google Shape;306;p21"/>
          <p:cNvSpPr txBox="1"/>
          <p:nvPr/>
        </p:nvSpPr>
        <p:spPr>
          <a:xfrm>
            <a:off x="827413" y="3675200"/>
            <a:ext cx="2746800" cy="694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0" i="0" lang="en" sz="1250" u="none" cap="none" strike="noStrike">
                <a:solidFill>
                  <a:schemeClr val="dk1"/>
                </a:solidFill>
                <a:latin typeface="Times New Roman"/>
                <a:ea typeface="Times New Roman"/>
                <a:cs typeface="Times New Roman"/>
                <a:sym typeface="Times New Roman"/>
              </a:rPr>
              <a:t>A bar graph representing the number of null values and not null values in death_time column</a:t>
            </a:r>
            <a:endParaRPr b="0" i="0" sz="1250" u="none" cap="none" strike="noStrike">
              <a:solidFill>
                <a:schemeClr val="dk1"/>
              </a:solidFill>
              <a:latin typeface="Times New Roman"/>
              <a:ea typeface="Times New Roman"/>
              <a:cs typeface="Times New Roman"/>
              <a:sym typeface="Times New Roman"/>
            </a:endParaRPr>
          </a:p>
        </p:txBody>
      </p:sp>
      <p:sp>
        <p:nvSpPr>
          <p:cNvPr id="307" name="Google Shape;307;p21"/>
          <p:cNvSpPr txBox="1"/>
          <p:nvPr/>
        </p:nvSpPr>
        <p:spPr>
          <a:xfrm>
            <a:off x="5924706" y="3605494"/>
            <a:ext cx="2355600" cy="707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0" i="0" lang="en" sz="1250" u="none" cap="none" strike="noStrike">
                <a:solidFill>
                  <a:schemeClr val="dk1"/>
                </a:solidFill>
                <a:latin typeface="Times New Roman"/>
                <a:ea typeface="Times New Roman"/>
                <a:cs typeface="Times New Roman"/>
                <a:sym typeface="Times New Roman"/>
              </a:rPr>
              <a:t>Pie Chart  representing the null values in the text column to omit them</a:t>
            </a:r>
            <a:endParaRPr b="0" i="0" sz="125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22"/>
          <p:cNvSpPr txBox="1"/>
          <p:nvPr>
            <p:ph type="title"/>
          </p:nvPr>
        </p:nvSpPr>
        <p:spPr>
          <a:xfrm>
            <a:off x="435900" y="526615"/>
            <a:ext cx="8272200" cy="376500"/>
          </a:xfrm>
          <a:prstGeom prst="rect">
            <a:avLst/>
          </a:prstGeom>
          <a:noFill/>
          <a:ln>
            <a:noFill/>
          </a:ln>
        </p:spPr>
        <p:txBody>
          <a:bodyPr anchorCtr="0" anchor="b" bIns="34275" lIns="68575" spcFirstLastPara="1" rIns="68575" wrap="square" tIns="34275">
            <a:normAutofit/>
          </a:bodyPr>
          <a:lstStyle/>
          <a:p>
            <a:pPr indent="0" lvl="0" marL="0" rtl="0" algn="l">
              <a:lnSpc>
                <a:spcPct val="200000"/>
              </a:lnSpc>
              <a:spcBef>
                <a:spcPts val="0"/>
              </a:spcBef>
              <a:spcAft>
                <a:spcPts val="0"/>
              </a:spcAft>
              <a:buClr>
                <a:schemeClr val="dk1"/>
              </a:buClr>
              <a:buSzPts val="1100"/>
              <a:buFont typeface="Arial"/>
              <a:buNone/>
            </a:pPr>
            <a:r>
              <a:rPr b="1" lang="en" sz="1850">
                <a:solidFill>
                  <a:schemeClr val="dk1"/>
                </a:solidFill>
                <a:latin typeface="Comic Sans MS"/>
                <a:ea typeface="Comic Sans MS"/>
                <a:cs typeface="Comic Sans MS"/>
                <a:sym typeface="Comic Sans MS"/>
              </a:rPr>
              <a:t>Data Analytics Techniques</a:t>
            </a:r>
            <a:endParaRPr b="1" sz="1850">
              <a:solidFill>
                <a:schemeClr val="dk1"/>
              </a:solidFill>
              <a:latin typeface="Comic Sans MS"/>
              <a:ea typeface="Comic Sans MS"/>
              <a:cs typeface="Comic Sans MS"/>
              <a:sym typeface="Comic Sans MS"/>
            </a:endParaRPr>
          </a:p>
        </p:txBody>
      </p:sp>
      <p:sp>
        <p:nvSpPr>
          <p:cNvPr id="314" name="Google Shape;314;p22"/>
          <p:cNvSpPr txBox="1"/>
          <p:nvPr>
            <p:ph idx="1" type="body"/>
          </p:nvPr>
        </p:nvSpPr>
        <p:spPr>
          <a:xfrm>
            <a:off x="435900" y="903037"/>
            <a:ext cx="8272200" cy="40227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500"/>
              </a:spcAft>
              <a:buSzPts val="1200"/>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15" name="Google Shape;315;p22"/>
          <p:cNvPicPr preferRelativeResize="0"/>
          <p:nvPr/>
        </p:nvPicPr>
        <p:blipFill rotWithShape="1">
          <a:blip r:embed="rId3">
            <a:alphaModFix/>
          </a:blip>
          <a:srcRect b="0" l="0" r="0" t="0"/>
          <a:stretch/>
        </p:blipFill>
        <p:spPr>
          <a:xfrm>
            <a:off x="565463" y="1281350"/>
            <a:ext cx="7457290" cy="1893844"/>
          </a:xfrm>
          <a:prstGeom prst="rect">
            <a:avLst/>
          </a:prstGeom>
          <a:noFill/>
          <a:ln>
            <a:noFill/>
          </a:ln>
        </p:spPr>
      </p:pic>
      <p:sp>
        <p:nvSpPr>
          <p:cNvPr id="316" name="Google Shape;316;p22"/>
          <p:cNvSpPr txBox="1"/>
          <p:nvPr/>
        </p:nvSpPr>
        <p:spPr>
          <a:xfrm>
            <a:off x="5834981" y="1382963"/>
            <a:ext cx="2721900" cy="271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3F3F3F"/>
              </a:solidFill>
              <a:latin typeface="Times New Roman"/>
              <a:ea typeface="Times New Roman"/>
              <a:cs typeface="Times New Roman"/>
              <a:sym typeface="Times New Roman"/>
            </a:endParaRPr>
          </a:p>
        </p:txBody>
      </p:sp>
      <p:sp>
        <p:nvSpPr>
          <p:cNvPr id="317" name="Google Shape;317;p22"/>
          <p:cNvSpPr txBox="1"/>
          <p:nvPr/>
        </p:nvSpPr>
        <p:spPr>
          <a:xfrm>
            <a:off x="953550" y="3277388"/>
            <a:ext cx="2134500" cy="523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50"/>
              <a:buFont typeface="Arial"/>
              <a:buNone/>
            </a:pPr>
            <a:r>
              <a:rPr b="0" i="0" lang="en" sz="1250" u="none" cap="none" strike="noStrike">
                <a:solidFill>
                  <a:schemeClr val="dk1"/>
                </a:solidFill>
                <a:latin typeface="Times New Roman"/>
                <a:ea typeface="Times New Roman"/>
                <a:cs typeface="Times New Roman"/>
                <a:sym typeface="Times New Roman"/>
              </a:rPr>
              <a:t>Bar Chart showing the count of admission types</a:t>
            </a:r>
            <a:endParaRPr b="0" i="0" sz="1250" u="none" cap="none" strike="noStrike">
              <a:solidFill>
                <a:schemeClr val="dk1"/>
              </a:solidFill>
              <a:latin typeface="Times New Roman"/>
              <a:ea typeface="Times New Roman"/>
              <a:cs typeface="Times New Roman"/>
              <a:sym typeface="Times New Roman"/>
            </a:endParaRPr>
          </a:p>
        </p:txBody>
      </p:sp>
      <p:sp>
        <p:nvSpPr>
          <p:cNvPr id="318" name="Google Shape;318;p22"/>
          <p:cNvSpPr txBox="1"/>
          <p:nvPr/>
        </p:nvSpPr>
        <p:spPr>
          <a:xfrm>
            <a:off x="3738281" y="3323600"/>
            <a:ext cx="2096700" cy="415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0" i="0" lang="en" sz="1250" u="none" cap="none" strike="noStrike">
                <a:solidFill>
                  <a:schemeClr val="dk1"/>
                </a:solidFill>
                <a:latin typeface="Times New Roman"/>
                <a:ea typeface="Times New Roman"/>
                <a:cs typeface="Times New Roman"/>
                <a:sym typeface="Times New Roman"/>
              </a:rPr>
              <a:t>Bar Graph showing Admission location for readmission</a:t>
            </a:r>
            <a:endParaRPr b="0" i="0" sz="1250" u="none" cap="none" strike="noStrike">
              <a:solidFill>
                <a:schemeClr val="dk1"/>
              </a:solidFill>
              <a:latin typeface="Times New Roman"/>
              <a:ea typeface="Times New Roman"/>
              <a:cs typeface="Times New Roman"/>
              <a:sym typeface="Times New Roman"/>
            </a:endParaRPr>
          </a:p>
        </p:txBody>
      </p:sp>
      <p:sp>
        <p:nvSpPr>
          <p:cNvPr id="319" name="Google Shape;319;p22"/>
          <p:cNvSpPr txBox="1"/>
          <p:nvPr/>
        </p:nvSpPr>
        <p:spPr>
          <a:xfrm>
            <a:off x="6204425" y="3175100"/>
            <a:ext cx="1983000" cy="564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50"/>
              <a:buFont typeface="Arial"/>
              <a:buNone/>
            </a:pPr>
            <a:r>
              <a:rPr b="0" i="0" lang="en" sz="1250" u="none" cap="none" strike="noStrike">
                <a:solidFill>
                  <a:schemeClr val="dk1"/>
                </a:solidFill>
                <a:latin typeface="Times New Roman"/>
                <a:ea typeface="Times New Roman"/>
                <a:cs typeface="Times New Roman"/>
                <a:sym typeface="Times New Roman"/>
              </a:rPr>
              <a:t>Bar Graph displaying discharge location counts for Readmitted patients</a:t>
            </a:r>
            <a:endParaRPr b="0" i="0" sz="125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23"/>
          <p:cNvSpPr txBox="1"/>
          <p:nvPr>
            <p:ph type="title"/>
          </p:nvPr>
        </p:nvSpPr>
        <p:spPr>
          <a:xfrm>
            <a:off x="435900" y="526615"/>
            <a:ext cx="8272200" cy="376500"/>
          </a:xfrm>
          <a:prstGeom prst="rect">
            <a:avLst/>
          </a:prstGeom>
          <a:noFill/>
          <a:ln>
            <a:noFill/>
          </a:ln>
        </p:spPr>
        <p:txBody>
          <a:bodyPr anchorCtr="0" anchor="b" bIns="34275" lIns="68575" spcFirstLastPara="1" rIns="68575" wrap="square" tIns="34275">
            <a:normAutofit/>
          </a:bodyPr>
          <a:lstStyle/>
          <a:p>
            <a:pPr indent="0" lvl="0" marL="0" rtl="0" algn="l">
              <a:lnSpc>
                <a:spcPct val="200000"/>
              </a:lnSpc>
              <a:spcBef>
                <a:spcPts val="0"/>
              </a:spcBef>
              <a:spcAft>
                <a:spcPts val="0"/>
              </a:spcAft>
              <a:buClr>
                <a:schemeClr val="dk1"/>
              </a:buClr>
              <a:buSzPts val="1100"/>
              <a:buFont typeface="Arial"/>
              <a:buNone/>
            </a:pPr>
            <a:r>
              <a:rPr b="1" lang="en" sz="1850">
                <a:solidFill>
                  <a:schemeClr val="dk1"/>
                </a:solidFill>
                <a:latin typeface="Comic Sans MS"/>
                <a:ea typeface="Comic Sans MS"/>
                <a:cs typeface="Comic Sans MS"/>
                <a:sym typeface="Comic Sans MS"/>
              </a:rPr>
              <a:t>Data Analytics Techniques</a:t>
            </a:r>
            <a:endParaRPr b="1" sz="1850">
              <a:solidFill>
                <a:schemeClr val="dk1"/>
              </a:solidFill>
              <a:latin typeface="Comic Sans MS"/>
              <a:ea typeface="Comic Sans MS"/>
              <a:cs typeface="Comic Sans MS"/>
              <a:sym typeface="Comic Sans MS"/>
            </a:endParaRPr>
          </a:p>
        </p:txBody>
      </p:sp>
      <p:sp>
        <p:nvSpPr>
          <p:cNvPr id="326" name="Google Shape;326;p23"/>
          <p:cNvSpPr txBox="1"/>
          <p:nvPr>
            <p:ph idx="1" type="body"/>
          </p:nvPr>
        </p:nvSpPr>
        <p:spPr>
          <a:xfrm>
            <a:off x="372750" y="903037"/>
            <a:ext cx="8272200" cy="41046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500"/>
              </a:spcAft>
              <a:buSzPts val="1200"/>
              <a:buNone/>
            </a:pPr>
            <a:r>
              <a:rPr lang="en"/>
              <a:t>      </a:t>
            </a:r>
            <a:endParaRPr/>
          </a:p>
        </p:txBody>
      </p:sp>
      <p:sp>
        <p:nvSpPr>
          <p:cNvPr id="327" name="Google Shape;327;p23"/>
          <p:cNvSpPr txBox="1"/>
          <p:nvPr/>
        </p:nvSpPr>
        <p:spPr>
          <a:xfrm>
            <a:off x="4669950" y="1907100"/>
            <a:ext cx="3463800" cy="473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3F3F3F"/>
              </a:solidFill>
              <a:latin typeface="Times New Roman"/>
              <a:ea typeface="Times New Roman"/>
              <a:cs typeface="Times New Roman"/>
              <a:sym typeface="Times New Roman"/>
            </a:endParaRPr>
          </a:p>
        </p:txBody>
      </p:sp>
      <p:pic>
        <p:nvPicPr>
          <p:cNvPr id="328" name="Google Shape;328;p23"/>
          <p:cNvPicPr preferRelativeResize="0"/>
          <p:nvPr/>
        </p:nvPicPr>
        <p:blipFill rotWithShape="1">
          <a:blip r:embed="rId3">
            <a:alphaModFix/>
          </a:blip>
          <a:srcRect b="0" l="0" r="0" t="0"/>
          <a:stretch/>
        </p:blipFill>
        <p:spPr>
          <a:xfrm>
            <a:off x="688600" y="1405525"/>
            <a:ext cx="3591325" cy="3252326"/>
          </a:xfrm>
          <a:prstGeom prst="rect">
            <a:avLst/>
          </a:prstGeom>
          <a:noFill/>
          <a:ln>
            <a:noFill/>
          </a:ln>
        </p:spPr>
      </p:pic>
      <p:sp>
        <p:nvSpPr>
          <p:cNvPr id="329" name="Google Shape;329;p23"/>
          <p:cNvSpPr txBox="1"/>
          <p:nvPr/>
        </p:nvSpPr>
        <p:spPr>
          <a:xfrm>
            <a:off x="4919969" y="2660431"/>
            <a:ext cx="1896300" cy="589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1250" u="none" cap="none" strike="noStrike">
                <a:solidFill>
                  <a:schemeClr val="dk1"/>
                </a:solidFill>
                <a:latin typeface="Times New Roman"/>
                <a:ea typeface="Times New Roman"/>
                <a:cs typeface="Times New Roman"/>
                <a:sym typeface="Times New Roman"/>
              </a:rPr>
              <a:t>Admission types presented in a pie chart</a:t>
            </a:r>
            <a:endParaRPr b="0" i="0" sz="12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3F3F3F"/>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4"/>
          <p:cNvSpPr txBox="1"/>
          <p:nvPr>
            <p:ph type="title"/>
          </p:nvPr>
        </p:nvSpPr>
        <p:spPr>
          <a:xfrm>
            <a:off x="467513" y="564509"/>
            <a:ext cx="8272200" cy="3765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74074"/>
              <a:buNone/>
            </a:pPr>
            <a:r>
              <a:rPr b="1" lang="en">
                <a:solidFill>
                  <a:schemeClr val="dk1"/>
                </a:solidFill>
                <a:latin typeface="Comic Sans MS"/>
                <a:ea typeface="Comic Sans MS"/>
                <a:cs typeface="Comic Sans MS"/>
                <a:sym typeface="Comic Sans MS"/>
              </a:rPr>
              <a:t>Unbalanced Dataset - Overcome using Sampling Technique</a:t>
            </a:r>
            <a:endParaRPr b="1">
              <a:solidFill>
                <a:schemeClr val="dk1"/>
              </a:solidFill>
              <a:latin typeface="Comic Sans MS"/>
              <a:ea typeface="Comic Sans MS"/>
              <a:cs typeface="Comic Sans MS"/>
              <a:sym typeface="Comic Sans MS"/>
            </a:endParaRPr>
          </a:p>
        </p:txBody>
      </p:sp>
      <p:sp>
        <p:nvSpPr>
          <p:cNvPr id="336" name="Google Shape;336;p24"/>
          <p:cNvSpPr txBox="1"/>
          <p:nvPr>
            <p:ph idx="1" type="body"/>
          </p:nvPr>
        </p:nvSpPr>
        <p:spPr>
          <a:xfrm>
            <a:off x="404363" y="940931"/>
            <a:ext cx="8272200" cy="40857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0"/>
              </a:spcAft>
              <a:buSzPts val="1200"/>
              <a:buNone/>
            </a:pPr>
            <a:r>
              <a:t/>
            </a:r>
            <a:endParaRPr/>
          </a:p>
          <a:p>
            <a:pPr indent="0" lvl="0" marL="0" rtl="0" algn="l">
              <a:lnSpc>
                <a:spcPct val="100000"/>
              </a:lnSpc>
              <a:spcBef>
                <a:spcPts val="500"/>
              </a:spcBef>
              <a:spcAft>
                <a:spcPts val="0"/>
              </a:spcAft>
              <a:buSzPts val="1200"/>
              <a:buNone/>
            </a:pPr>
            <a:r>
              <a:t/>
            </a:r>
            <a:endParaRPr/>
          </a:p>
          <a:p>
            <a:pPr indent="0" lvl="0" marL="0" rtl="0" algn="l">
              <a:lnSpc>
                <a:spcPct val="100000"/>
              </a:lnSpc>
              <a:spcBef>
                <a:spcPts val="500"/>
              </a:spcBef>
              <a:spcAft>
                <a:spcPts val="500"/>
              </a:spcAft>
              <a:buSzPts val="1200"/>
              <a:buNone/>
            </a:pPr>
            <a:r>
              <a:t/>
            </a:r>
            <a:endParaRPr/>
          </a:p>
        </p:txBody>
      </p:sp>
      <p:pic>
        <p:nvPicPr>
          <p:cNvPr id="337" name="Google Shape;337;p24"/>
          <p:cNvPicPr preferRelativeResize="0"/>
          <p:nvPr/>
        </p:nvPicPr>
        <p:blipFill rotWithShape="1">
          <a:blip r:embed="rId3">
            <a:alphaModFix/>
          </a:blip>
          <a:srcRect b="0" l="0" r="0" t="0"/>
          <a:stretch/>
        </p:blipFill>
        <p:spPr>
          <a:xfrm>
            <a:off x="935231" y="990478"/>
            <a:ext cx="2150270" cy="2014537"/>
          </a:xfrm>
          <a:prstGeom prst="rect">
            <a:avLst/>
          </a:prstGeom>
          <a:noFill/>
          <a:ln>
            <a:noFill/>
          </a:ln>
        </p:spPr>
      </p:pic>
      <p:sp>
        <p:nvSpPr>
          <p:cNvPr id="338" name="Google Shape;338;p24"/>
          <p:cNvSpPr txBox="1"/>
          <p:nvPr/>
        </p:nvSpPr>
        <p:spPr>
          <a:xfrm>
            <a:off x="3037481" y="2008144"/>
            <a:ext cx="3536400" cy="649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1250" u="none" cap="none" strike="noStrike">
                <a:solidFill>
                  <a:srgbClr val="3F3F3F"/>
                </a:solidFill>
                <a:latin typeface="Times New Roman"/>
                <a:ea typeface="Times New Roman"/>
                <a:cs typeface="Times New Roman"/>
                <a:sym typeface="Times New Roman"/>
              </a:rPr>
              <a:t>Pie Chart showing the distribution of target column based on the number of days which shows the data is imbalanced</a:t>
            </a:r>
            <a:endParaRPr b="0" i="0" sz="1250" u="none" cap="none" strike="noStrike">
              <a:solidFill>
                <a:srgbClr val="3F3F3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3F3F3F"/>
              </a:solidFill>
              <a:latin typeface="Gill Sans"/>
              <a:ea typeface="Gill Sans"/>
              <a:cs typeface="Gill Sans"/>
              <a:sym typeface="Gill Sans"/>
            </a:endParaRPr>
          </a:p>
        </p:txBody>
      </p:sp>
      <p:pic>
        <p:nvPicPr>
          <p:cNvPr id="339" name="Google Shape;339;p24"/>
          <p:cNvPicPr preferRelativeResize="0"/>
          <p:nvPr/>
        </p:nvPicPr>
        <p:blipFill rotWithShape="1">
          <a:blip r:embed="rId4">
            <a:alphaModFix/>
          </a:blip>
          <a:srcRect b="0" l="0" r="0" t="0"/>
          <a:stretch/>
        </p:blipFill>
        <p:spPr>
          <a:xfrm>
            <a:off x="3424688" y="2841731"/>
            <a:ext cx="5314950" cy="2071688"/>
          </a:xfrm>
          <a:prstGeom prst="rect">
            <a:avLst/>
          </a:prstGeom>
          <a:noFill/>
          <a:ln>
            <a:noFill/>
          </a:ln>
        </p:spPr>
      </p:pic>
      <p:sp>
        <p:nvSpPr>
          <p:cNvPr id="340" name="Google Shape;340;p24"/>
          <p:cNvSpPr txBox="1"/>
          <p:nvPr/>
        </p:nvSpPr>
        <p:spPr>
          <a:xfrm>
            <a:off x="650438" y="3567938"/>
            <a:ext cx="2286000" cy="833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en" sz="1250" u="none" cap="none" strike="noStrike">
                <a:solidFill>
                  <a:srgbClr val="3F3F3F"/>
                </a:solidFill>
                <a:latin typeface="Times New Roman"/>
                <a:ea typeface="Times New Roman"/>
                <a:cs typeface="Times New Roman"/>
                <a:sym typeface="Times New Roman"/>
              </a:rPr>
              <a:t>As the dataset is imbalance we used</a:t>
            </a:r>
            <a:r>
              <a:rPr lang="en" sz="1250">
                <a:solidFill>
                  <a:srgbClr val="3F3F3F"/>
                </a:solidFill>
                <a:latin typeface="Times New Roman"/>
                <a:ea typeface="Times New Roman"/>
                <a:cs typeface="Times New Roman"/>
                <a:sym typeface="Times New Roman"/>
              </a:rPr>
              <a:t> SMOTE &amp; Random Over Sampling</a:t>
            </a:r>
            <a:r>
              <a:rPr b="0" i="0" lang="en" sz="1250" u="none" cap="none" strike="noStrike">
                <a:solidFill>
                  <a:srgbClr val="3F3F3F"/>
                </a:solidFill>
                <a:latin typeface="Times New Roman"/>
                <a:ea typeface="Times New Roman"/>
                <a:cs typeface="Times New Roman"/>
                <a:sym typeface="Times New Roman"/>
              </a:rPr>
              <a:t> technique to make it balanced</a:t>
            </a:r>
            <a:endParaRPr b="0" i="0" sz="1250" u="none" cap="none" strike="noStrike">
              <a:solidFill>
                <a:srgbClr val="3F3F3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3F3F3F"/>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type="title"/>
          </p:nvPr>
        </p:nvSpPr>
        <p:spPr>
          <a:xfrm>
            <a:off x="435898" y="526621"/>
            <a:ext cx="5165400" cy="4671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2150">
                <a:latin typeface="Comic Sans MS"/>
                <a:ea typeface="Comic Sans MS"/>
                <a:cs typeface="Comic Sans MS"/>
                <a:sym typeface="Comic Sans MS"/>
              </a:rPr>
              <a:t>Model Selection</a:t>
            </a:r>
            <a:endParaRPr b="1" sz="2150">
              <a:latin typeface="Comic Sans MS"/>
              <a:ea typeface="Comic Sans MS"/>
              <a:cs typeface="Comic Sans MS"/>
              <a:sym typeface="Comic Sans MS"/>
            </a:endParaRPr>
          </a:p>
        </p:txBody>
      </p:sp>
      <p:sp>
        <p:nvSpPr>
          <p:cNvPr id="346" name="Google Shape;346;p25"/>
          <p:cNvSpPr txBox="1"/>
          <p:nvPr/>
        </p:nvSpPr>
        <p:spPr>
          <a:xfrm>
            <a:off x="529050" y="1425500"/>
            <a:ext cx="7759200" cy="276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mic Sans MS"/>
                <a:ea typeface="Comic Sans MS"/>
                <a:cs typeface="Comic Sans MS"/>
                <a:sym typeface="Comic Sans MS"/>
              </a:rPr>
              <a:t>Clinical Bert</a:t>
            </a:r>
            <a:br>
              <a:rPr b="0" i="0" lang="en" sz="2000" u="none" cap="none" strike="noStrike">
                <a:solidFill>
                  <a:schemeClr val="dk1"/>
                </a:solidFill>
                <a:latin typeface="Comic Sans MS"/>
                <a:ea typeface="Comic Sans MS"/>
                <a:cs typeface="Comic Sans MS"/>
                <a:sym typeface="Comic Sans MS"/>
              </a:rPr>
            </a:br>
            <a:endParaRPr b="0" i="0" sz="2000" u="none" cap="none" strike="noStrike">
              <a:solidFill>
                <a:schemeClr val="dk1"/>
              </a:solidFill>
              <a:latin typeface="Comic Sans MS"/>
              <a:ea typeface="Comic Sans MS"/>
              <a:cs typeface="Comic Sans MS"/>
              <a:sym typeface="Comic Sans MS"/>
            </a:endParaRPr>
          </a:p>
          <a:p>
            <a:pPr indent="45720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mic Sans MS"/>
                <a:ea typeface="Comic Sans MS"/>
                <a:cs typeface="Comic Sans MS"/>
                <a:sym typeface="Comic Sans MS"/>
              </a:rPr>
              <a:t>BioMistral</a:t>
            </a:r>
            <a:br>
              <a:rPr b="0" i="0" lang="en" sz="2000" u="none" cap="none" strike="noStrike">
                <a:solidFill>
                  <a:schemeClr val="dk1"/>
                </a:solidFill>
                <a:latin typeface="Comic Sans MS"/>
                <a:ea typeface="Comic Sans MS"/>
                <a:cs typeface="Comic Sans MS"/>
                <a:sym typeface="Comic Sans MS"/>
              </a:rPr>
            </a:br>
            <a:endParaRPr b="0" i="0" sz="2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mic Sans MS"/>
                <a:ea typeface="Comic Sans MS"/>
                <a:cs typeface="Comic Sans MS"/>
                <a:sym typeface="Comic Sans MS"/>
              </a:rPr>
              <a:t>Mistral</a:t>
            </a:r>
            <a:br>
              <a:rPr b="0" i="0" lang="en" sz="2000" u="none" cap="none" strike="noStrike">
                <a:solidFill>
                  <a:schemeClr val="dk1"/>
                </a:solidFill>
                <a:latin typeface="Comic Sans MS"/>
                <a:ea typeface="Comic Sans MS"/>
                <a:cs typeface="Comic Sans MS"/>
                <a:sym typeface="Comic Sans MS"/>
              </a:rPr>
            </a:br>
            <a:endParaRPr b="0" i="0" sz="2000" u="none" cap="none" strike="noStrike">
              <a:solidFill>
                <a:schemeClr val="dk1"/>
              </a:solidFill>
              <a:latin typeface="Comic Sans MS"/>
              <a:ea typeface="Comic Sans MS"/>
              <a:cs typeface="Comic Sans MS"/>
              <a:sym typeface="Comic Sans MS"/>
            </a:endParaRPr>
          </a:p>
          <a:p>
            <a:pPr indent="45720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mic Sans MS"/>
                <a:ea typeface="Comic Sans MS"/>
                <a:cs typeface="Comic Sans MS"/>
                <a:sym typeface="Comic Sans MS"/>
              </a:rPr>
              <a:t>Llama-2</a:t>
            </a:r>
            <a:br>
              <a:rPr b="0" i="0" lang="en" sz="2000" u="none" cap="none" strike="noStrike">
                <a:solidFill>
                  <a:schemeClr val="dk1"/>
                </a:solidFill>
                <a:latin typeface="Comic Sans MS"/>
                <a:ea typeface="Comic Sans MS"/>
                <a:cs typeface="Comic Sans MS"/>
                <a:sym typeface="Comic Sans MS"/>
              </a:rPr>
            </a:br>
            <a:endParaRPr b="0" i="0" sz="2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mic Sans MS"/>
                <a:ea typeface="Comic Sans MS"/>
                <a:cs typeface="Comic Sans MS"/>
                <a:sym typeface="Comic Sans MS"/>
              </a:rPr>
              <a:t>Llama-3</a:t>
            </a:r>
            <a:br>
              <a:rPr b="0" i="0" lang="en" sz="2000" u="none" cap="none" strike="noStrike">
                <a:solidFill>
                  <a:schemeClr val="dk1"/>
                </a:solidFill>
                <a:latin typeface="Comic Sans MS"/>
                <a:ea typeface="Comic Sans MS"/>
                <a:cs typeface="Comic Sans MS"/>
                <a:sym typeface="Comic Sans MS"/>
              </a:rPr>
            </a:br>
            <a:endParaRPr b="0" i="0" sz="2000" u="none" cap="none" strike="noStrike">
              <a:solidFill>
                <a:schemeClr val="dk1"/>
              </a:solidFill>
              <a:latin typeface="Comic Sans MS"/>
              <a:ea typeface="Comic Sans MS"/>
              <a:cs typeface="Comic Sans MS"/>
              <a:sym typeface="Comic Sans MS"/>
            </a:endParaRPr>
          </a:p>
          <a:p>
            <a:pPr indent="45720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omic Sans MS"/>
                <a:ea typeface="Comic Sans MS"/>
                <a:cs typeface="Comic Sans MS"/>
                <a:sym typeface="Comic Sans MS"/>
              </a:rPr>
              <a:t>Llama-3.1</a:t>
            </a:r>
            <a:endParaRPr b="0" i="0" sz="2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pic>
        <p:nvPicPr>
          <p:cNvPr id="347" name="Google Shape;347;p25"/>
          <p:cNvPicPr preferRelativeResize="0"/>
          <p:nvPr/>
        </p:nvPicPr>
        <p:blipFill rotWithShape="1">
          <a:blip r:embed="rId3">
            <a:alphaModFix/>
          </a:blip>
          <a:srcRect b="0" l="0" r="0" t="0"/>
          <a:stretch/>
        </p:blipFill>
        <p:spPr>
          <a:xfrm>
            <a:off x="4626733" y="1531425"/>
            <a:ext cx="3401143" cy="2550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435900" y="526621"/>
            <a:ext cx="8272200" cy="4494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BERT Architecture</a:t>
            </a:r>
            <a:endParaRPr b="1" sz="1850">
              <a:solidFill>
                <a:schemeClr val="dk1"/>
              </a:solidFill>
              <a:latin typeface="Comic Sans MS"/>
              <a:ea typeface="Comic Sans MS"/>
              <a:cs typeface="Comic Sans MS"/>
              <a:sym typeface="Comic Sans MS"/>
            </a:endParaRPr>
          </a:p>
        </p:txBody>
      </p:sp>
      <p:pic>
        <p:nvPicPr>
          <p:cNvPr id="353" name="Google Shape;353;p26"/>
          <p:cNvPicPr preferRelativeResize="0"/>
          <p:nvPr/>
        </p:nvPicPr>
        <p:blipFill rotWithShape="1">
          <a:blip r:embed="rId3">
            <a:alphaModFix/>
          </a:blip>
          <a:srcRect b="0" l="0" r="0" t="0"/>
          <a:stretch/>
        </p:blipFill>
        <p:spPr>
          <a:xfrm>
            <a:off x="2012675" y="1065800"/>
            <a:ext cx="4114800" cy="38626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txBox="1"/>
          <p:nvPr>
            <p:ph type="title"/>
          </p:nvPr>
        </p:nvSpPr>
        <p:spPr>
          <a:xfrm>
            <a:off x="435900" y="526622"/>
            <a:ext cx="8272200" cy="5022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latin typeface="Comic Sans MS"/>
                <a:ea typeface="Comic Sans MS"/>
                <a:cs typeface="Comic Sans MS"/>
                <a:sym typeface="Comic Sans MS"/>
              </a:rPr>
              <a:t>Introduction</a:t>
            </a:r>
            <a:endParaRPr b="1" sz="1850">
              <a:latin typeface="Comic Sans MS"/>
              <a:ea typeface="Comic Sans MS"/>
              <a:cs typeface="Comic Sans MS"/>
              <a:sym typeface="Comic Sans MS"/>
            </a:endParaRPr>
          </a:p>
        </p:txBody>
      </p:sp>
      <p:sp>
        <p:nvSpPr>
          <p:cNvPr id="131" name="Google Shape;131;p3"/>
          <p:cNvSpPr txBox="1"/>
          <p:nvPr>
            <p:ph idx="1" type="body"/>
          </p:nvPr>
        </p:nvSpPr>
        <p:spPr>
          <a:xfrm>
            <a:off x="435900" y="1205050"/>
            <a:ext cx="8272200" cy="37296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1450">
                <a:latin typeface="Times New Roman"/>
                <a:ea typeface="Times New Roman"/>
                <a:cs typeface="Times New Roman"/>
                <a:sym typeface="Times New Roman"/>
              </a:rPr>
              <a:t>1. The project employs a Retrieval Augmented Generation (RAG) architecture that synergizes pre-trained models with expansive data stores to enhance prediction accuracy.</a:t>
            </a:r>
            <a:endParaRPr sz="145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5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450">
                <a:latin typeface="Times New Roman"/>
                <a:ea typeface="Times New Roman"/>
                <a:cs typeface="Times New Roman"/>
                <a:sym typeface="Times New Roman"/>
              </a:rPr>
              <a:t>2. The RAG framework starts with a retriever component that sources documents closely related to the initial input from the data store, setting the stage for accurate predictions and relevant information generation.</a:t>
            </a:r>
            <a:br>
              <a:rPr lang="en" sz="1450">
                <a:latin typeface="Times New Roman"/>
                <a:ea typeface="Times New Roman"/>
                <a:cs typeface="Times New Roman"/>
                <a:sym typeface="Times New Roman"/>
              </a:rPr>
            </a:br>
            <a:endParaRPr sz="145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450">
                <a:latin typeface="Times New Roman"/>
                <a:ea typeface="Times New Roman"/>
                <a:cs typeface="Times New Roman"/>
                <a:sym typeface="Times New Roman"/>
              </a:rPr>
              <a:t>3. It utilizes state-of-the-art NLP techniques and Large Language Models (LLMs) including ClinicalBERT, Mistral, Llama Series and BioMistral, enhancing the system's capability to interpret and process complex medical texts.</a:t>
            </a:r>
            <a:br>
              <a:rPr lang="en" sz="1450">
                <a:latin typeface="Times New Roman"/>
                <a:ea typeface="Times New Roman"/>
                <a:cs typeface="Times New Roman"/>
                <a:sym typeface="Times New Roman"/>
              </a:rPr>
            </a:br>
            <a:endParaRPr sz="145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450">
                <a:latin typeface="Times New Roman"/>
                <a:ea typeface="Times New Roman"/>
                <a:cs typeface="Times New Roman"/>
                <a:sym typeface="Times New Roman"/>
              </a:rPr>
              <a:t>4. Each model is thoroughly tested within the RAG framework to identify which model performs best in predicting hospital readmissions, ensuring that the deployed solution is optimized for real-world application.</a:t>
            </a:r>
            <a:br>
              <a:rPr lang="en" sz="1450">
                <a:latin typeface="Times New Roman"/>
                <a:ea typeface="Times New Roman"/>
                <a:cs typeface="Times New Roman"/>
                <a:sym typeface="Times New Roman"/>
              </a:rPr>
            </a:br>
            <a:endParaRPr sz="1450">
              <a:latin typeface="Times New Roman"/>
              <a:ea typeface="Times New Roman"/>
              <a:cs typeface="Times New Roman"/>
              <a:sym typeface="Times New Roman"/>
            </a:endParaRPr>
          </a:p>
          <a:p>
            <a:pPr indent="0" lvl="0" marL="0" rtl="0" algn="l">
              <a:lnSpc>
                <a:spcPct val="100000"/>
              </a:lnSpc>
              <a:spcBef>
                <a:spcPts val="0"/>
              </a:spcBef>
              <a:spcAft>
                <a:spcPts val="0"/>
              </a:spcAft>
              <a:buSzPts val="1200"/>
              <a:buNone/>
            </a:pPr>
            <a:r>
              <a:rPr lang="en" sz="1450">
                <a:latin typeface="Times New Roman"/>
                <a:ea typeface="Times New Roman"/>
                <a:cs typeface="Times New Roman"/>
                <a:sym typeface="Times New Roman"/>
              </a:rPr>
              <a:t>5. The project leverages Hugging Face's transformers within the RAG pipeline, benefiting from this advanced technology to improve the interaction between the retriever and generator stages, which is crucial for accurate patient readmission prediction.</a:t>
            </a:r>
            <a:endParaRPr b="1" sz="145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435900" y="526621"/>
            <a:ext cx="8272200" cy="4728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latin typeface="Comic Sans MS"/>
                <a:ea typeface="Comic Sans MS"/>
                <a:cs typeface="Comic Sans MS"/>
                <a:sym typeface="Comic Sans MS"/>
              </a:rPr>
              <a:t>Modeling (ClincalBERT)</a:t>
            </a:r>
            <a:endParaRPr b="1" sz="1850">
              <a:latin typeface="Comic Sans MS"/>
              <a:ea typeface="Comic Sans MS"/>
              <a:cs typeface="Comic Sans MS"/>
              <a:sym typeface="Comic Sans MS"/>
            </a:endParaRPr>
          </a:p>
        </p:txBody>
      </p:sp>
      <p:pic>
        <p:nvPicPr>
          <p:cNvPr id="359" name="Google Shape;359;p27"/>
          <p:cNvPicPr preferRelativeResize="0"/>
          <p:nvPr/>
        </p:nvPicPr>
        <p:blipFill rotWithShape="1">
          <a:blip r:embed="rId3">
            <a:alphaModFix/>
          </a:blip>
          <a:srcRect b="0" l="0" r="0" t="0"/>
          <a:stretch/>
        </p:blipFill>
        <p:spPr>
          <a:xfrm>
            <a:off x="373300" y="1203775"/>
            <a:ext cx="8101651" cy="3126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1cc77ec49b_0_50"/>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
                <a:latin typeface="Comic Sans MS"/>
                <a:ea typeface="Comic Sans MS"/>
                <a:cs typeface="Comic Sans MS"/>
                <a:sym typeface="Comic Sans MS"/>
              </a:rPr>
              <a:t>Model Innovation and Improvement</a:t>
            </a:r>
            <a:endParaRPr b="1">
              <a:latin typeface="Comic Sans MS"/>
              <a:ea typeface="Comic Sans MS"/>
              <a:cs typeface="Comic Sans MS"/>
              <a:sym typeface="Comic Sans MS"/>
            </a:endParaRPr>
          </a:p>
        </p:txBody>
      </p:sp>
      <p:sp>
        <p:nvSpPr>
          <p:cNvPr id="365" name="Google Shape;365;g31cc77ec49b_0_50"/>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Clinical BERT Model</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Enhancing Predictive Power:</a:t>
            </a:r>
            <a:r>
              <a:rPr lang="en" sz="1100">
                <a:solidFill>
                  <a:schemeClr val="dk1"/>
                </a:solidFill>
                <a:latin typeface="Arial"/>
                <a:ea typeface="Arial"/>
                <a:cs typeface="Arial"/>
                <a:sym typeface="Arial"/>
              </a:rPr>
              <a:t> Incorporated GPT-2 transformers to enable text generation capabilities, overcoming Clinical BERT's limitation of handling only classification tasks.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Improved Contextual Insights:</a:t>
            </a:r>
            <a:r>
              <a:rPr lang="en" sz="1100">
                <a:solidFill>
                  <a:schemeClr val="dk1"/>
                </a:solidFill>
                <a:latin typeface="Arial"/>
                <a:ea typeface="Arial"/>
                <a:cs typeface="Arial"/>
                <a:sym typeface="Arial"/>
              </a:rPr>
              <a:t> Generates predictions in text format, making results more interpretable and actionable for healthcare providers.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8"/>
          <p:cNvSpPr txBox="1"/>
          <p:nvPr>
            <p:ph type="title"/>
          </p:nvPr>
        </p:nvSpPr>
        <p:spPr>
          <a:xfrm>
            <a:off x="435900" y="526621"/>
            <a:ext cx="8272200" cy="486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Clinical BERT Results</a:t>
            </a:r>
            <a:endParaRPr b="1" sz="1850">
              <a:solidFill>
                <a:schemeClr val="dk1"/>
              </a:solidFill>
              <a:latin typeface="Comic Sans MS"/>
              <a:ea typeface="Comic Sans MS"/>
              <a:cs typeface="Comic Sans MS"/>
              <a:sym typeface="Comic Sans MS"/>
            </a:endParaRPr>
          </a:p>
        </p:txBody>
      </p:sp>
      <p:pic>
        <p:nvPicPr>
          <p:cNvPr id="371" name="Google Shape;371;p28"/>
          <p:cNvPicPr preferRelativeResize="0"/>
          <p:nvPr/>
        </p:nvPicPr>
        <p:blipFill rotWithShape="1">
          <a:blip r:embed="rId3">
            <a:alphaModFix/>
          </a:blip>
          <a:srcRect b="0" l="0" r="0" t="0"/>
          <a:stretch/>
        </p:blipFill>
        <p:spPr>
          <a:xfrm>
            <a:off x="299500" y="1126712"/>
            <a:ext cx="4344776" cy="1489875"/>
          </a:xfrm>
          <a:prstGeom prst="rect">
            <a:avLst/>
          </a:prstGeom>
          <a:noFill/>
          <a:ln>
            <a:noFill/>
          </a:ln>
        </p:spPr>
      </p:pic>
      <p:pic>
        <p:nvPicPr>
          <p:cNvPr id="372" name="Google Shape;372;p28"/>
          <p:cNvPicPr preferRelativeResize="0"/>
          <p:nvPr/>
        </p:nvPicPr>
        <p:blipFill rotWithShape="1">
          <a:blip r:embed="rId4">
            <a:alphaModFix/>
          </a:blip>
          <a:srcRect b="0" l="0" r="0" t="0"/>
          <a:stretch/>
        </p:blipFill>
        <p:spPr>
          <a:xfrm>
            <a:off x="4731942" y="1126700"/>
            <a:ext cx="3667384" cy="1489875"/>
          </a:xfrm>
          <a:prstGeom prst="rect">
            <a:avLst/>
          </a:prstGeom>
          <a:noFill/>
          <a:ln>
            <a:noFill/>
          </a:ln>
        </p:spPr>
      </p:pic>
      <p:pic>
        <p:nvPicPr>
          <p:cNvPr id="373" name="Google Shape;373;p28"/>
          <p:cNvPicPr preferRelativeResize="0"/>
          <p:nvPr/>
        </p:nvPicPr>
        <p:blipFill rotWithShape="1">
          <a:blip r:embed="rId5">
            <a:alphaModFix/>
          </a:blip>
          <a:srcRect b="0" l="0" r="0" t="0"/>
          <a:stretch/>
        </p:blipFill>
        <p:spPr>
          <a:xfrm>
            <a:off x="396925" y="3256005"/>
            <a:ext cx="3736175" cy="406600"/>
          </a:xfrm>
          <a:prstGeom prst="rect">
            <a:avLst/>
          </a:prstGeom>
          <a:noFill/>
          <a:ln>
            <a:noFill/>
          </a:ln>
        </p:spPr>
      </p:pic>
      <p:pic>
        <p:nvPicPr>
          <p:cNvPr id="374" name="Google Shape;374;p28"/>
          <p:cNvPicPr preferRelativeResize="0"/>
          <p:nvPr/>
        </p:nvPicPr>
        <p:blipFill rotWithShape="1">
          <a:blip r:embed="rId6">
            <a:alphaModFix/>
          </a:blip>
          <a:srcRect b="0" l="0" r="0" t="0"/>
          <a:stretch/>
        </p:blipFill>
        <p:spPr>
          <a:xfrm>
            <a:off x="396913" y="4064624"/>
            <a:ext cx="8084931" cy="406600"/>
          </a:xfrm>
          <a:prstGeom prst="rect">
            <a:avLst/>
          </a:prstGeom>
          <a:noFill/>
          <a:ln>
            <a:noFill/>
          </a:ln>
        </p:spPr>
      </p:pic>
      <p:sp>
        <p:nvSpPr>
          <p:cNvPr id="375" name="Google Shape;375;p28"/>
          <p:cNvSpPr txBox="1"/>
          <p:nvPr/>
        </p:nvSpPr>
        <p:spPr>
          <a:xfrm>
            <a:off x="1120363" y="2646013"/>
            <a:ext cx="2289300" cy="2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Gill Sans"/>
                <a:ea typeface="Gill Sans"/>
                <a:cs typeface="Gill Sans"/>
                <a:sym typeface="Gill Sans"/>
              </a:rPr>
              <a:t>1] ClinicalBERT fine tuning</a:t>
            </a:r>
            <a:endParaRPr b="0" i="0" sz="1400" u="none" cap="none" strike="noStrike">
              <a:solidFill>
                <a:srgbClr val="3F3F3F"/>
              </a:solidFill>
              <a:latin typeface="Gill Sans"/>
              <a:ea typeface="Gill Sans"/>
              <a:cs typeface="Gill Sans"/>
              <a:sym typeface="Gill Sans"/>
            </a:endParaRPr>
          </a:p>
        </p:txBody>
      </p:sp>
      <p:sp>
        <p:nvSpPr>
          <p:cNvPr id="376" name="Google Shape;376;p28"/>
          <p:cNvSpPr txBox="1"/>
          <p:nvPr/>
        </p:nvSpPr>
        <p:spPr>
          <a:xfrm>
            <a:off x="4731875" y="2571738"/>
            <a:ext cx="3667500" cy="2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Gill Sans"/>
                <a:ea typeface="Gill Sans"/>
                <a:cs typeface="Gill Sans"/>
                <a:sym typeface="Gill Sans"/>
              </a:rPr>
              <a:t>2 ] Retrieval Results of top 10 similar Records using Cosine Similarity</a:t>
            </a:r>
            <a:endParaRPr b="0" i="0" sz="1400" u="none" cap="none" strike="noStrike">
              <a:solidFill>
                <a:srgbClr val="3F3F3F"/>
              </a:solidFill>
              <a:latin typeface="Gill Sans"/>
              <a:ea typeface="Gill Sans"/>
              <a:cs typeface="Gill Sans"/>
              <a:sym typeface="Gill Sans"/>
            </a:endParaRPr>
          </a:p>
        </p:txBody>
      </p:sp>
      <p:sp>
        <p:nvSpPr>
          <p:cNvPr id="377" name="Google Shape;377;p28"/>
          <p:cNvSpPr txBox="1"/>
          <p:nvPr/>
        </p:nvSpPr>
        <p:spPr>
          <a:xfrm>
            <a:off x="1120363" y="3603713"/>
            <a:ext cx="2289300" cy="2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Gill Sans"/>
                <a:ea typeface="Gill Sans"/>
                <a:cs typeface="Gill Sans"/>
                <a:sym typeface="Gill Sans"/>
              </a:rPr>
              <a:t>3 ] ClinicalBERT Prediction</a:t>
            </a:r>
            <a:endParaRPr b="0" i="0" sz="1400" u="none" cap="none" strike="noStrike">
              <a:solidFill>
                <a:srgbClr val="3F3F3F"/>
              </a:solidFill>
              <a:latin typeface="Gill Sans"/>
              <a:ea typeface="Gill Sans"/>
              <a:cs typeface="Gill Sans"/>
              <a:sym typeface="Gill Sans"/>
            </a:endParaRPr>
          </a:p>
        </p:txBody>
      </p:sp>
      <p:sp>
        <p:nvSpPr>
          <p:cNvPr id="378" name="Google Shape;378;p28"/>
          <p:cNvSpPr txBox="1"/>
          <p:nvPr/>
        </p:nvSpPr>
        <p:spPr>
          <a:xfrm>
            <a:off x="396925" y="4561425"/>
            <a:ext cx="8311200" cy="2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3F3F3F"/>
                </a:solidFill>
                <a:latin typeface="Gill Sans"/>
                <a:ea typeface="Gill Sans"/>
                <a:cs typeface="Gill Sans"/>
                <a:sym typeface="Gill Sans"/>
              </a:rPr>
              <a:t>4] GPT 2 Text generation using Retrieved Documents + Input Query + ClinicalBert Prediction</a:t>
            </a:r>
            <a:endParaRPr b="0" i="0" sz="1400" u="none" cap="none" strike="noStrike">
              <a:solidFill>
                <a:srgbClr val="3F3F3F"/>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9"/>
          <p:cNvSpPr txBox="1"/>
          <p:nvPr>
            <p:ph type="title"/>
          </p:nvPr>
        </p:nvSpPr>
        <p:spPr>
          <a:xfrm>
            <a:off x="435900" y="526621"/>
            <a:ext cx="8272200" cy="437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Mistral 7B Architecture</a:t>
            </a:r>
            <a:endParaRPr b="1" sz="1850">
              <a:solidFill>
                <a:schemeClr val="dk1"/>
              </a:solidFill>
              <a:latin typeface="Comic Sans MS"/>
              <a:ea typeface="Comic Sans MS"/>
              <a:cs typeface="Comic Sans MS"/>
              <a:sym typeface="Comic Sans MS"/>
            </a:endParaRPr>
          </a:p>
        </p:txBody>
      </p:sp>
      <p:pic>
        <p:nvPicPr>
          <p:cNvPr id="384" name="Google Shape;384;p29"/>
          <p:cNvPicPr preferRelativeResize="0"/>
          <p:nvPr/>
        </p:nvPicPr>
        <p:blipFill rotWithShape="1">
          <a:blip r:embed="rId3">
            <a:alphaModFix/>
          </a:blip>
          <a:srcRect b="0" l="0" r="0" t="0"/>
          <a:stretch/>
        </p:blipFill>
        <p:spPr>
          <a:xfrm>
            <a:off x="2081400" y="964325"/>
            <a:ext cx="4429749" cy="3725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435900" y="526621"/>
            <a:ext cx="8272200" cy="4611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solidFill>
                  <a:schemeClr val="dk1"/>
                </a:solidFill>
                <a:latin typeface="Comic Sans MS"/>
                <a:ea typeface="Comic Sans MS"/>
                <a:cs typeface="Comic Sans MS"/>
                <a:sym typeface="Comic Sans MS"/>
              </a:rPr>
              <a:t>Mistral 7b (Contd..)</a:t>
            </a:r>
            <a:endParaRPr b="1" sz="1850">
              <a:solidFill>
                <a:schemeClr val="dk1"/>
              </a:solidFill>
              <a:latin typeface="Comic Sans MS"/>
              <a:ea typeface="Comic Sans MS"/>
              <a:cs typeface="Comic Sans MS"/>
              <a:sym typeface="Comic Sans MS"/>
            </a:endParaRPr>
          </a:p>
        </p:txBody>
      </p:sp>
      <p:pic>
        <p:nvPicPr>
          <p:cNvPr id="390" name="Google Shape;390;p30"/>
          <p:cNvPicPr preferRelativeResize="0"/>
          <p:nvPr/>
        </p:nvPicPr>
        <p:blipFill rotWithShape="1">
          <a:blip r:embed="rId3">
            <a:alphaModFix/>
          </a:blip>
          <a:srcRect b="0" l="0" r="0" t="0"/>
          <a:stretch/>
        </p:blipFill>
        <p:spPr>
          <a:xfrm>
            <a:off x="736675" y="1140650"/>
            <a:ext cx="3583474" cy="3096150"/>
          </a:xfrm>
          <a:prstGeom prst="rect">
            <a:avLst/>
          </a:prstGeom>
          <a:noFill/>
          <a:ln>
            <a:noFill/>
          </a:ln>
        </p:spPr>
      </p:pic>
      <p:pic>
        <p:nvPicPr>
          <p:cNvPr id="391" name="Google Shape;391;p30"/>
          <p:cNvPicPr preferRelativeResize="0"/>
          <p:nvPr/>
        </p:nvPicPr>
        <p:blipFill rotWithShape="1">
          <a:blip r:embed="rId4">
            <a:alphaModFix/>
          </a:blip>
          <a:srcRect b="0" l="0" r="0" t="0"/>
          <a:stretch/>
        </p:blipFill>
        <p:spPr>
          <a:xfrm>
            <a:off x="4659500" y="1372300"/>
            <a:ext cx="4156574" cy="262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2"/>
          <p:cNvSpPr txBox="1"/>
          <p:nvPr>
            <p:ph type="title"/>
          </p:nvPr>
        </p:nvSpPr>
        <p:spPr>
          <a:xfrm>
            <a:off x="435900" y="526622"/>
            <a:ext cx="8272200" cy="53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a:solidFill>
                  <a:schemeClr val="dk1"/>
                </a:solidFill>
                <a:latin typeface="Comic Sans MS"/>
                <a:ea typeface="Comic Sans MS"/>
                <a:cs typeface="Comic Sans MS"/>
                <a:sym typeface="Comic Sans MS"/>
              </a:rPr>
              <a:t>BioMistral</a:t>
            </a:r>
            <a:endParaRPr b="1">
              <a:solidFill>
                <a:schemeClr val="dk1"/>
              </a:solidFill>
              <a:latin typeface="Comic Sans MS"/>
              <a:ea typeface="Comic Sans MS"/>
              <a:cs typeface="Comic Sans MS"/>
              <a:sym typeface="Comic Sans MS"/>
            </a:endParaRPr>
          </a:p>
        </p:txBody>
      </p:sp>
      <p:pic>
        <p:nvPicPr>
          <p:cNvPr id="397" name="Google Shape;397;p32"/>
          <p:cNvPicPr preferRelativeResize="0"/>
          <p:nvPr/>
        </p:nvPicPr>
        <p:blipFill rotWithShape="1">
          <a:blip r:embed="rId3">
            <a:alphaModFix/>
          </a:blip>
          <a:srcRect b="0" l="0" r="0" t="0"/>
          <a:stretch/>
        </p:blipFill>
        <p:spPr>
          <a:xfrm>
            <a:off x="2033450" y="1225175"/>
            <a:ext cx="4168149" cy="36196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b="1" lang="en" sz="1800">
                <a:latin typeface="Comic Sans MS"/>
                <a:ea typeface="Comic Sans MS"/>
                <a:cs typeface="Comic Sans MS"/>
                <a:sym typeface="Comic Sans MS"/>
              </a:rPr>
              <a:t>Model Innovation (Llama 2)</a:t>
            </a:r>
            <a:endParaRPr b="1" sz="1800">
              <a:latin typeface="Comic Sans MS"/>
              <a:ea typeface="Comic Sans MS"/>
              <a:cs typeface="Comic Sans MS"/>
              <a:sym typeface="Comic Sans MS"/>
            </a:endParaRPr>
          </a:p>
          <a:p>
            <a:pPr indent="0" lvl="0" marL="0" rtl="0" algn="l">
              <a:lnSpc>
                <a:spcPct val="100000"/>
              </a:lnSpc>
              <a:spcBef>
                <a:spcPts val="0"/>
              </a:spcBef>
              <a:spcAft>
                <a:spcPts val="0"/>
              </a:spcAft>
              <a:buSzPts val="1400"/>
              <a:buNone/>
            </a:pPr>
            <a:r>
              <a:t/>
            </a:r>
            <a:endParaRPr>
              <a:latin typeface="Comic Sans MS"/>
              <a:ea typeface="Comic Sans MS"/>
              <a:cs typeface="Comic Sans MS"/>
              <a:sym typeface="Comic Sans MS"/>
            </a:endParaRPr>
          </a:p>
        </p:txBody>
      </p:sp>
      <p:sp>
        <p:nvSpPr>
          <p:cNvPr id="403" name="Google Shape;403;p34"/>
          <p:cNvSpPr txBox="1"/>
          <p:nvPr>
            <p:ph idx="1" type="body"/>
          </p:nvPr>
        </p:nvSpPr>
        <p:spPr>
          <a:xfrm>
            <a:off x="435894" y="1755648"/>
            <a:ext cx="8272200" cy="27258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300"/>
              </a:spcBef>
              <a:spcAft>
                <a:spcPts val="0"/>
              </a:spcAft>
              <a:buSzPts val="1200"/>
              <a:buNone/>
            </a:pPr>
            <a:r>
              <a:t/>
            </a:r>
            <a:endParaRPr/>
          </a:p>
        </p:txBody>
      </p:sp>
      <p:pic>
        <p:nvPicPr>
          <p:cNvPr id="404" name="Google Shape;404;p34"/>
          <p:cNvPicPr preferRelativeResize="0"/>
          <p:nvPr/>
        </p:nvPicPr>
        <p:blipFill rotWithShape="1">
          <a:blip r:embed="rId3">
            <a:alphaModFix/>
          </a:blip>
          <a:srcRect b="0" l="0" r="0" t="0"/>
          <a:stretch/>
        </p:blipFill>
        <p:spPr>
          <a:xfrm>
            <a:off x="435900" y="1563900"/>
            <a:ext cx="5709475" cy="3254875"/>
          </a:xfrm>
          <a:prstGeom prst="rect">
            <a:avLst/>
          </a:prstGeom>
          <a:noFill/>
          <a:ln>
            <a:noFill/>
          </a:ln>
        </p:spPr>
      </p:pic>
      <p:pic>
        <p:nvPicPr>
          <p:cNvPr id="405" name="Google Shape;405;p34"/>
          <p:cNvPicPr preferRelativeResize="0"/>
          <p:nvPr/>
        </p:nvPicPr>
        <p:blipFill rotWithShape="1">
          <a:blip r:embed="rId4">
            <a:alphaModFix/>
          </a:blip>
          <a:srcRect b="0" l="0" r="0" t="0"/>
          <a:stretch/>
        </p:blipFill>
        <p:spPr>
          <a:xfrm>
            <a:off x="6221100" y="1755650"/>
            <a:ext cx="2879524" cy="2996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6"/>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b="1" lang="en">
                <a:latin typeface="Comic Sans MS"/>
                <a:ea typeface="Comic Sans MS"/>
                <a:cs typeface="Comic Sans MS"/>
                <a:sym typeface="Comic Sans MS"/>
              </a:rPr>
              <a:t>Model Selection (Llama 3 and Llama 3.1)</a:t>
            </a:r>
            <a:endParaRPr b="1">
              <a:latin typeface="Comic Sans MS"/>
              <a:ea typeface="Comic Sans MS"/>
              <a:cs typeface="Comic Sans MS"/>
              <a:sym typeface="Comic Sans MS"/>
            </a:endParaRPr>
          </a:p>
          <a:p>
            <a:pPr indent="0" lvl="0" marL="0" rtl="0" algn="l">
              <a:lnSpc>
                <a:spcPct val="100000"/>
              </a:lnSpc>
              <a:spcBef>
                <a:spcPts val="0"/>
              </a:spcBef>
              <a:spcAft>
                <a:spcPts val="0"/>
              </a:spcAft>
              <a:buSzPts val="1400"/>
              <a:buNone/>
            </a:pPr>
            <a:r>
              <a:t/>
            </a:r>
            <a:endParaRPr b="1">
              <a:latin typeface="Comic Sans MS"/>
              <a:ea typeface="Comic Sans MS"/>
              <a:cs typeface="Comic Sans MS"/>
              <a:sym typeface="Comic Sans MS"/>
            </a:endParaRPr>
          </a:p>
        </p:txBody>
      </p:sp>
      <p:pic>
        <p:nvPicPr>
          <p:cNvPr id="411" name="Google Shape;411;p36"/>
          <p:cNvPicPr preferRelativeResize="0"/>
          <p:nvPr/>
        </p:nvPicPr>
        <p:blipFill rotWithShape="1">
          <a:blip r:embed="rId3">
            <a:alphaModFix/>
          </a:blip>
          <a:srcRect b="0" l="0" r="0" t="0"/>
          <a:stretch/>
        </p:blipFill>
        <p:spPr>
          <a:xfrm>
            <a:off x="1234438" y="1655853"/>
            <a:ext cx="6675125" cy="31340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31cc77ec49b_0_7"/>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400"/>
              <a:buFont typeface="Arial"/>
              <a:buNone/>
            </a:pPr>
            <a:r>
              <a:rPr b="1" lang="en">
                <a:latin typeface="Comic Sans MS"/>
                <a:ea typeface="Comic Sans MS"/>
                <a:cs typeface="Comic Sans MS"/>
                <a:sym typeface="Comic Sans MS"/>
              </a:rPr>
              <a:t>Efficient</a:t>
            </a:r>
            <a:r>
              <a:rPr b="1" lang="en">
                <a:latin typeface="Comic Sans MS"/>
                <a:ea typeface="Comic Sans MS"/>
                <a:cs typeface="Comic Sans MS"/>
                <a:sym typeface="Comic Sans MS"/>
              </a:rPr>
              <a:t> Vector DB’s </a:t>
            </a:r>
            <a:r>
              <a:rPr b="1" lang="en">
                <a:latin typeface="Comic Sans MS"/>
                <a:ea typeface="Comic Sans MS"/>
                <a:cs typeface="Comic Sans MS"/>
                <a:sym typeface="Comic Sans MS"/>
              </a:rPr>
              <a:t>Used</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417" name="Google Shape;417;g31cc77ec49b_0_7"/>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lnSpcReduction="20000"/>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Vector Databases and Their Use Cases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FAISS (CPU)</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Used for</a:t>
            </a:r>
            <a:r>
              <a:rPr lang="en" sz="1100">
                <a:solidFill>
                  <a:schemeClr val="dk1"/>
                </a:solidFill>
                <a:latin typeface="Arial"/>
                <a:ea typeface="Arial"/>
                <a:cs typeface="Arial"/>
                <a:sym typeface="Arial"/>
              </a:rPr>
              <a:t>: </a:t>
            </a:r>
            <a:r>
              <a:rPr b="1" lang="en" sz="1100">
                <a:solidFill>
                  <a:schemeClr val="dk1"/>
                </a:solidFill>
                <a:latin typeface="Arial"/>
                <a:ea typeface="Arial"/>
                <a:cs typeface="Arial"/>
                <a:sym typeface="Arial"/>
              </a:rPr>
              <a:t>Mistral 7B</a:t>
            </a:r>
            <a:r>
              <a:rPr lang="en" sz="1100">
                <a:solidFill>
                  <a:schemeClr val="dk1"/>
                </a:solidFill>
                <a:latin typeface="Arial"/>
                <a:ea typeface="Arial"/>
                <a:cs typeface="Arial"/>
                <a:sym typeface="Arial"/>
              </a:rPr>
              <a:t> and </a:t>
            </a:r>
            <a:r>
              <a:rPr b="1" lang="en" sz="1100">
                <a:solidFill>
                  <a:schemeClr val="dk1"/>
                </a:solidFill>
                <a:latin typeface="Arial"/>
                <a:ea typeface="Arial"/>
                <a:cs typeface="Arial"/>
                <a:sym typeface="Arial"/>
              </a:rPr>
              <a:t>LLama 2</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Reason</a:t>
            </a:r>
            <a:r>
              <a:rPr lang="en" sz="1100">
                <a:solidFill>
                  <a:schemeClr val="dk1"/>
                </a:solidFill>
                <a:latin typeface="Arial"/>
                <a:ea typeface="Arial"/>
                <a:cs typeface="Arial"/>
                <a:sym typeface="Arial"/>
              </a:rPr>
              <a:t>: Lightweight, efficient, and optimized for smaller-scale deployments; ideal for models with moderate retrieval demands.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Chroma DB</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Used for</a:t>
            </a:r>
            <a:r>
              <a:rPr lang="en" sz="1100">
                <a:solidFill>
                  <a:schemeClr val="dk1"/>
                </a:solidFill>
                <a:latin typeface="Arial"/>
                <a:ea typeface="Arial"/>
                <a:cs typeface="Arial"/>
                <a:sym typeface="Arial"/>
              </a:rPr>
              <a:t>: </a:t>
            </a:r>
            <a:r>
              <a:rPr b="1" lang="en" sz="1100">
                <a:solidFill>
                  <a:schemeClr val="dk1"/>
                </a:solidFill>
                <a:latin typeface="Arial"/>
                <a:ea typeface="Arial"/>
                <a:cs typeface="Arial"/>
                <a:sym typeface="Arial"/>
              </a:rPr>
              <a:t>BioMistral</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Reason</a:t>
            </a:r>
            <a:r>
              <a:rPr lang="en" sz="1100">
                <a:solidFill>
                  <a:schemeClr val="dk1"/>
                </a:solidFill>
                <a:latin typeface="Arial"/>
                <a:ea typeface="Arial"/>
                <a:cs typeface="Arial"/>
                <a:sym typeface="Arial"/>
              </a:rPr>
              <a:t>: Tailored for managing long biomedical texts; provides robust scalability and specialized support for extensive document retrieval.</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Qdrant</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Used for</a:t>
            </a:r>
            <a:r>
              <a:rPr lang="en" sz="1100">
                <a:solidFill>
                  <a:schemeClr val="dk1"/>
                </a:solidFill>
                <a:latin typeface="Arial"/>
                <a:ea typeface="Arial"/>
                <a:cs typeface="Arial"/>
                <a:sym typeface="Arial"/>
              </a:rPr>
              <a:t>: </a:t>
            </a:r>
            <a:r>
              <a:rPr b="1" lang="en" sz="1100">
                <a:solidFill>
                  <a:schemeClr val="dk1"/>
                </a:solidFill>
                <a:latin typeface="Arial"/>
                <a:ea typeface="Arial"/>
                <a:cs typeface="Arial"/>
                <a:sym typeface="Arial"/>
              </a:rPr>
              <a:t>LLama 3</a:t>
            </a:r>
            <a:r>
              <a:rPr lang="en" sz="1100">
                <a:solidFill>
                  <a:schemeClr val="dk1"/>
                </a:solidFill>
                <a:latin typeface="Arial"/>
                <a:ea typeface="Arial"/>
                <a:cs typeface="Arial"/>
                <a:sym typeface="Arial"/>
              </a:rPr>
              <a:t> and </a:t>
            </a:r>
            <a:r>
              <a:rPr b="1" lang="en" sz="1100">
                <a:solidFill>
                  <a:schemeClr val="dk1"/>
                </a:solidFill>
                <a:latin typeface="Arial"/>
                <a:ea typeface="Arial"/>
                <a:cs typeface="Arial"/>
                <a:sym typeface="Arial"/>
              </a:rPr>
              <a:t>LLama 3.1</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Reason</a:t>
            </a:r>
            <a:r>
              <a:rPr lang="en" sz="1100">
                <a:solidFill>
                  <a:schemeClr val="dk1"/>
                </a:solidFill>
                <a:latin typeface="Arial"/>
                <a:ea typeface="Arial"/>
                <a:cs typeface="Arial"/>
                <a:sym typeface="Arial"/>
              </a:rPr>
              <a:t>: High-performance retrieval with vector search optimized for complex queries and larger datasets, ensuring fast and accurate results.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a:p>
        </p:txBody>
      </p:sp>
      <p:pic>
        <p:nvPicPr>
          <p:cNvPr id="418" name="Google Shape;418;g31cc77ec49b_0_7"/>
          <p:cNvPicPr preferRelativeResize="0"/>
          <p:nvPr/>
        </p:nvPicPr>
        <p:blipFill>
          <a:blip r:embed="rId3">
            <a:alphaModFix/>
          </a:blip>
          <a:stretch>
            <a:fillRect/>
          </a:stretch>
        </p:blipFill>
        <p:spPr>
          <a:xfrm>
            <a:off x="5648424" y="526625"/>
            <a:ext cx="2746600" cy="1789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1"/>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a:latin typeface="Comic Sans MS"/>
                <a:ea typeface="Comic Sans MS"/>
                <a:cs typeface="Comic Sans MS"/>
                <a:sym typeface="Comic Sans MS"/>
              </a:rPr>
              <a:t>Mistral 7B Results</a:t>
            </a:r>
            <a:endParaRPr b="1">
              <a:latin typeface="Comic Sans MS"/>
              <a:ea typeface="Comic Sans MS"/>
              <a:cs typeface="Comic Sans MS"/>
              <a:sym typeface="Comic Sans MS"/>
            </a:endParaRPr>
          </a:p>
        </p:txBody>
      </p:sp>
      <p:pic>
        <p:nvPicPr>
          <p:cNvPr id="424" name="Google Shape;424;p31"/>
          <p:cNvPicPr preferRelativeResize="0"/>
          <p:nvPr/>
        </p:nvPicPr>
        <p:blipFill>
          <a:blip r:embed="rId3">
            <a:alphaModFix/>
          </a:blip>
          <a:stretch>
            <a:fillRect/>
          </a:stretch>
        </p:blipFill>
        <p:spPr>
          <a:xfrm>
            <a:off x="435900" y="1511817"/>
            <a:ext cx="7731965" cy="34204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txBox="1"/>
          <p:nvPr>
            <p:ph type="title"/>
          </p:nvPr>
        </p:nvSpPr>
        <p:spPr>
          <a:xfrm>
            <a:off x="435900" y="702250"/>
            <a:ext cx="2838000" cy="3648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74074"/>
              <a:buNone/>
            </a:pPr>
            <a:r>
              <a:rPr b="1" lang="en">
                <a:latin typeface="Comic Sans MS"/>
                <a:ea typeface="Comic Sans MS"/>
                <a:cs typeface="Comic Sans MS"/>
                <a:sym typeface="Comic Sans MS"/>
              </a:rPr>
              <a:t>Motivation &amp; Objective</a:t>
            </a:r>
            <a:endParaRPr b="1">
              <a:latin typeface="Comic Sans MS"/>
              <a:ea typeface="Comic Sans MS"/>
              <a:cs typeface="Comic Sans MS"/>
              <a:sym typeface="Comic Sans MS"/>
            </a:endParaRPr>
          </a:p>
        </p:txBody>
      </p:sp>
      <p:sp>
        <p:nvSpPr>
          <p:cNvPr id="137" name="Google Shape;137;p4"/>
          <p:cNvSpPr txBox="1"/>
          <p:nvPr>
            <p:ph idx="1" type="body"/>
          </p:nvPr>
        </p:nvSpPr>
        <p:spPr>
          <a:xfrm>
            <a:off x="435900" y="1233675"/>
            <a:ext cx="3341100" cy="3247800"/>
          </a:xfrm>
          <a:prstGeom prst="rect">
            <a:avLst/>
          </a:prstGeom>
          <a:noFill/>
          <a:ln>
            <a:noFill/>
          </a:ln>
        </p:spPr>
        <p:txBody>
          <a:bodyPr anchorCtr="0" anchor="ctr" bIns="34275" lIns="68575" spcFirstLastPara="1" rIns="68575" wrap="square" tIns="34275">
            <a:normAutofit fontScale="92500" lnSpcReduction="10000"/>
          </a:bodyPr>
          <a:lstStyle/>
          <a:p>
            <a:pPr indent="0" lvl="0" marL="0" rtl="0" algn="l">
              <a:lnSpc>
                <a:spcPct val="100000"/>
              </a:lnSpc>
              <a:spcBef>
                <a:spcPts val="300"/>
              </a:spcBef>
              <a:spcAft>
                <a:spcPts val="0"/>
              </a:spcAft>
              <a:buSzPct val="92664"/>
              <a:buNone/>
            </a:pPr>
            <a:r>
              <a:rPr lang="en">
                <a:latin typeface="Times New Roman"/>
                <a:ea typeface="Times New Roman"/>
                <a:cs typeface="Times New Roman"/>
                <a:sym typeface="Times New Roman"/>
              </a:rPr>
              <a:t>– The primary motivation is to improve patient care and healthcare quality by predicting readmissions within 30 days.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ct val="92664"/>
              <a:buNone/>
            </a:pPr>
            <a:r>
              <a:rPr lang="en">
                <a:latin typeface="Times New Roman"/>
                <a:ea typeface="Times New Roman"/>
                <a:cs typeface="Times New Roman"/>
                <a:sym typeface="Times New Roman"/>
              </a:rPr>
              <a:t>– The project aims to enhance resource allocation within hospitals and healthcare systems, making them more efficient.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ct val="92664"/>
              <a:buNone/>
            </a:pPr>
            <a:r>
              <a:rPr lang="en">
                <a:latin typeface="Times New Roman"/>
                <a:ea typeface="Times New Roman"/>
                <a:cs typeface="Times New Roman"/>
                <a:sym typeface="Times New Roman"/>
              </a:rPr>
              <a:t>– By predicting early readmissions, the project helps in better preparing hospitals to offer effective treatments and manage patient flow.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ct val="92664"/>
              <a:buNone/>
            </a:pPr>
            <a:r>
              <a:rPr lang="en">
                <a:latin typeface="Times New Roman"/>
                <a:ea typeface="Times New Roman"/>
                <a:cs typeface="Times New Roman"/>
                <a:sym typeface="Times New Roman"/>
              </a:rPr>
              <a:t>– The goal is to reduce the economic burden on hospitals by decreasing the rate of patient readmissions. </a:t>
            </a:r>
            <a:endParaRPr>
              <a:latin typeface="Times New Roman"/>
              <a:ea typeface="Times New Roman"/>
              <a:cs typeface="Times New Roman"/>
              <a:sym typeface="Times New Roman"/>
            </a:endParaRPr>
          </a:p>
          <a:p>
            <a:pPr indent="0" lvl="0" marL="0" rtl="0" algn="l">
              <a:lnSpc>
                <a:spcPct val="100000"/>
              </a:lnSpc>
              <a:spcBef>
                <a:spcPts val="500"/>
              </a:spcBef>
              <a:spcAft>
                <a:spcPts val="500"/>
              </a:spcAft>
              <a:buSzPct val="92664"/>
              <a:buNone/>
            </a:pPr>
            <a:r>
              <a:rPr lang="en">
                <a:latin typeface="Times New Roman"/>
                <a:ea typeface="Times New Roman"/>
                <a:cs typeface="Times New Roman"/>
                <a:sym typeface="Times New Roman"/>
              </a:rPr>
              <a:t>– The project seeks to use advanced NLP and LLM technologies to analyze vast amounts of unstructured electronic health records for better decision-making in patient care.</a:t>
            </a:r>
            <a:endParaRPr>
              <a:latin typeface="Times New Roman"/>
              <a:ea typeface="Times New Roman"/>
              <a:cs typeface="Times New Roman"/>
              <a:sym typeface="Times New Roman"/>
            </a:endParaRPr>
          </a:p>
        </p:txBody>
      </p:sp>
      <p:sp>
        <p:nvSpPr>
          <p:cNvPr id="138" name="Google Shape;138;p4"/>
          <p:cNvSpPr txBox="1"/>
          <p:nvPr>
            <p:ph idx="1" type="body"/>
          </p:nvPr>
        </p:nvSpPr>
        <p:spPr>
          <a:xfrm>
            <a:off x="4915650" y="1195700"/>
            <a:ext cx="3341100" cy="3247800"/>
          </a:xfrm>
          <a:prstGeom prst="rect">
            <a:avLst/>
          </a:prstGeom>
          <a:noFill/>
          <a:ln>
            <a:noFill/>
          </a:ln>
        </p:spPr>
        <p:txBody>
          <a:bodyPr anchorCtr="0" anchor="ctr" bIns="34275" lIns="68575" spcFirstLastPara="1" rIns="68575" wrap="square" tIns="34275">
            <a:normAutofit fontScale="92500" lnSpcReduction="20000"/>
          </a:bodyPr>
          <a:lstStyle/>
          <a:p>
            <a:pPr indent="0" lvl="0" marL="0" rtl="0" algn="l">
              <a:lnSpc>
                <a:spcPct val="100000"/>
              </a:lnSpc>
              <a:spcBef>
                <a:spcPts val="300"/>
              </a:spcBef>
              <a:spcAft>
                <a:spcPts val="0"/>
              </a:spcAft>
              <a:buSzPct val="92664"/>
              <a:buNone/>
            </a:pPr>
            <a:r>
              <a:rPr lang="en">
                <a:latin typeface="Times New Roman"/>
                <a:ea typeface="Times New Roman"/>
                <a:cs typeface="Times New Roman"/>
                <a:sym typeface="Times New Roman"/>
              </a:rPr>
              <a:t>– Patient readmissions are a significant challenge for hospitals, both economically and in terms of treatment effectiveness.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ct val="92664"/>
              <a:buNone/>
            </a:pPr>
            <a:r>
              <a:rPr lang="en">
                <a:latin typeface="Times New Roman"/>
                <a:ea typeface="Times New Roman"/>
                <a:cs typeface="Times New Roman"/>
                <a:sym typeface="Times New Roman"/>
              </a:rPr>
              <a:t>– Current systems and methods may not adequately predict patient readmissions, leading to unplanned readmissions that strain hospital resources.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ct val="92664"/>
              <a:buNone/>
            </a:pPr>
            <a:r>
              <a:rPr lang="en">
                <a:latin typeface="Times New Roman"/>
                <a:ea typeface="Times New Roman"/>
                <a:cs typeface="Times New Roman"/>
                <a:sym typeface="Times New Roman"/>
              </a:rPr>
              <a:t>– The lack of efficient predictive models hampers the ability of healthcare providers to implement proactive measures to reduce readmissions. </a:t>
            </a:r>
            <a:endParaRPr>
              <a:latin typeface="Times New Roman"/>
              <a:ea typeface="Times New Roman"/>
              <a:cs typeface="Times New Roman"/>
              <a:sym typeface="Times New Roman"/>
            </a:endParaRPr>
          </a:p>
          <a:p>
            <a:pPr indent="0" lvl="0" marL="0" rtl="0" algn="l">
              <a:lnSpc>
                <a:spcPct val="100000"/>
              </a:lnSpc>
              <a:spcBef>
                <a:spcPts val="500"/>
              </a:spcBef>
              <a:spcAft>
                <a:spcPts val="0"/>
              </a:spcAft>
              <a:buSzPct val="92664"/>
              <a:buNone/>
            </a:pPr>
            <a:r>
              <a:rPr lang="en">
                <a:latin typeface="Times New Roman"/>
                <a:ea typeface="Times New Roman"/>
                <a:cs typeface="Times New Roman"/>
                <a:sym typeface="Times New Roman"/>
              </a:rPr>
              <a:t>– The project recognizes the need to harness modern NLP technologies to process and analyze electronic health records effectively. </a:t>
            </a:r>
            <a:endParaRPr>
              <a:latin typeface="Times New Roman"/>
              <a:ea typeface="Times New Roman"/>
              <a:cs typeface="Times New Roman"/>
              <a:sym typeface="Times New Roman"/>
            </a:endParaRPr>
          </a:p>
          <a:p>
            <a:pPr indent="0" lvl="0" marL="0" rtl="0" algn="l">
              <a:lnSpc>
                <a:spcPct val="100000"/>
              </a:lnSpc>
              <a:spcBef>
                <a:spcPts val="500"/>
              </a:spcBef>
              <a:spcAft>
                <a:spcPts val="500"/>
              </a:spcAft>
              <a:buSzPct val="92664"/>
              <a:buNone/>
            </a:pPr>
            <a:r>
              <a:rPr lang="en">
                <a:latin typeface="Times New Roman"/>
                <a:ea typeface="Times New Roman"/>
                <a:cs typeface="Times New Roman"/>
                <a:sym typeface="Times New Roman"/>
              </a:rPr>
              <a:t>– There is a crucial need for better tools that can integrate clinical insights and predictive analytics to identify patients at high risk of readmission promptly.</a:t>
            </a:r>
            <a:endParaRPr>
              <a:latin typeface="Times New Roman"/>
              <a:ea typeface="Times New Roman"/>
              <a:cs typeface="Times New Roman"/>
              <a:sym typeface="Times New Roman"/>
            </a:endParaRPr>
          </a:p>
        </p:txBody>
      </p:sp>
      <p:sp>
        <p:nvSpPr>
          <p:cNvPr id="139" name="Google Shape;139;p4"/>
          <p:cNvSpPr txBox="1"/>
          <p:nvPr>
            <p:ph type="title"/>
          </p:nvPr>
        </p:nvSpPr>
        <p:spPr>
          <a:xfrm>
            <a:off x="4915650" y="702250"/>
            <a:ext cx="3905700" cy="3648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74074"/>
              <a:buNone/>
            </a:pPr>
            <a:r>
              <a:rPr b="1" lang="en">
                <a:latin typeface="Comic Sans MS"/>
                <a:ea typeface="Comic Sans MS"/>
                <a:cs typeface="Comic Sans MS"/>
                <a:sym typeface="Comic Sans MS"/>
              </a:rPr>
              <a:t>Background &amp; Targeted Problem</a:t>
            </a:r>
            <a:endParaRPr b="1">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a:latin typeface="Comic Sans MS"/>
                <a:ea typeface="Comic Sans MS"/>
                <a:cs typeface="Comic Sans MS"/>
                <a:sym typeface="Comic Sans MS"/>
              </a:rPr>
              <a:t>BioMistral 7b Results UI</a:t>
            </a:r>
            <a:endParaRPr b="1" sz="1850">
              <a:latin typeface="Comic Sans MS"/>
              <a:ea typeface="Comic Sans MS"/>
              <a:cs typeface="Comic Sans MS"/>
              <a:sym typeface="Comic Sans MS"/>
            </a:endParaRPr>
          </a:p>
        </p:txBody>
      </p:sp>
      <p:pic>
        <p:nvPicPr>
          <p:cNvPr id="430" name="Google Shape;430;p33"/>
          <p:cNvPicPr preferRelativeResize="0"/>
          <p:nvPr/>
        </p:nvPicPr>
        <p:blipFill>
          <a:blip r:embed="rId3">
            <a:alphaModFix/>
          </a:blip>
          <a:stretch>
            <a:fillRect/>
          </a:stretch>
        </p:blipFill>
        <p:spPr>
          <a:xfrm>
            <a:off x="435900" y="1541217"/>
            <a:ext cx="7749905" cy="342048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5"/>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b="1" lang="en" sz="1800">
                <a:latin typeface="Comic Sans MS"/>
                <a:ea typeface="Comic Sans MS"/>
                <a:cs typeface="Comic Sans MS"/>
                <a:sym typeface="Comic Sans MS"/>
              </a:rPr>
              <a:t>Model Results (Llama 2)</a:t>
            </a:r>
            <a:endParaRPr b="1" sz="1800">
              <a:latin typeface="Comic Sans MS"/>
              <a:ea typeface="Comic Sans MS"/>
              <a:cs typeface="Comic Sans MS"/>
              <a:sym typeface="Comic Sans MS"/>
            </a:endParaRPr>
          </a:p>
          <a:p>
            <a:pPr indent="0" lvl="0" marL="0" rtl="0" algn="l">
              <a:lnSpc>
                <a:spcPct val="100000"/>
              </a:lnSpc>
              <a:spcBef>
                <a:spcPts val="0"/>
              </a:spcBef>
              <a:spcAft>
                <a:spcPts val="0"/>
              </a:spcAft>
              <a:buSzPts val="1400"/>
              <a:buNone/>
            </a:pPr>
            <a:r>
              <a:t/>
            </a:r>
            <a:endParaRPr>
              <a:latin typeface="Comic Sans MS"/>
              <a:ea typeface="Comic Sans MS"/>
              <a:cs typeface="Comic Sans MS"/>
              <a:sym typeface="Comic Sans MS"/>
            </a:endParaRPr>
          </a:p>
        </p:txBody>
      </p:sp>
      <p:pic>
        <p:nvPicPr>
          <p:cNvPr id="436" name="Google Shape;436;p35"/>
          <p:cNvPicPr preferRelativeResize="0"/>
          <p:nvPr/>
        </p:nvPicPr>
        <p:blipFill>
          <a:blip r:embed="rId3">
            <a:alphaModFix/>
          </a:blip>
          <a:stretch>
            <a:fillRect/>
          </a:stretch>
        </p:blipFill>
        <p:spPr>
          <a:xfrm>
            <a:off x="435900" y="1232617"/>
            <a:ext cx="7751497" cy="34204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435894" y="864042"/>
            <a:ext cx="8272200" cy="8916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74074"/>
              <a:buNone/>
            </a:pPr>
            <a:r>
              <a:t/>
            </a:r>
            <a:endParaRPr b="1">
              <a:latin typeface="Comic Sans MS"/>
              <a:ea typeface="Comic Sans MS"/>
              <a:cs typeface="Comic Sans MS"/>
              <a:sym typeface="Comic Sans MS"/>
            </a:endParaRPr>
          </a:p>
          <a:p>
            <a:pPr indent="0" lvl="0" marL="0" rtl="0" algn="l">
              <a:lnSpc>
                <a:spcPct val="100000"/>
              </a:lnSpc>
              <a:spcBef>
                <a:spcPts val="0"/>
              </a:spcBef>
              <a:spcAft>
                <a:spcPts val="0"/>
              </a:spcAft>
              <a:buSzPct val="74074"/>
              <a:buNone/>
            </a:pPr>
            <a:r>
              <a:t/>
            </a:r>
            <a:endParaRPr b="1">
              <a:latin typeface="Comic Sans MS"/>
              <a:ea typeface="Comic Sans MS"/>
              <a:cs typeface="Comic Sans MS"/>
              <a:sym typeface="Comic Sans MS"/>
            </a:endParaRPr>
          </a:p>
          <a:p>
            <a:pPr indent="0" lvl="0" marL="0" rtl="0" algn="l">
              <a:lnSpc>
                <a:spcPct val="100000"/>
              </a:lnSpc>
              <a:spcBef>
                <a:spcPts val="0"/>
              </a:spcBef>
              <a:spcAft>
                <a:spcPts val="0"/>
              </a:spcAft>
              <a:buClr>
                <a:schemeClr val="dk1"/>
              </a:buClr>
              <a:buSzPct val="52380"/>
              <a:buFont typeface="Arial"/>
              <a:buNone/>
            </a:pPr>
            <a:br>
              <a:rPr b="1" lang="en">
                <a:latin typeface="Comic Sans MS"/>
                <a:ea typeface="Comic Sans MS"/>
                <a:cs typeface="Comic Sans MS"/>
                <a:sym typeface="Comic Sans MS"/>
              </a:rPr>
            </a:br>
            <a:br>
              <a:rPr b="1" lang="en">
                <a:latin typeface="Comic Sans MS"/>
                <a:ea typeface="Comic Sans MS"/>
                <a:cs typeface="Comic Sans MS"/>
                <a:sym typeface="Comic Sans MS"/>
              </a:rPr>
            </a:br>
            <a:r>
              <a:rPr b="1" lang="en">
                <a:latin typeface="Comic Sans MS"/>
                <a:ea typeface="Comic Sans MS"/>
                <a:cs typeface="Comic Sans MS"/>
                <a:sym typeface="Comic Sans MS"/>
              </a:rPr>
              <a:t>Model Results </a:t>
            </a:r>
            <a:br>
              <a:rPr b="1" lang="en">
                <a:latin typeface="Comic Sans MS"/>
                <a:ea typeface="Comic Sans MS"/>
                <a:cs typeface="Comic Sans MS"/>
                <a:sym typeface="Comic Sans MS"/>
              </a:rPr>
            </a:br>
            <a:r>
              <a:rPr b="1" lang="en">
                <a:latin typeface="Comic Sans MS"/>
                <a:ea typeface="Comic Sans MS"/>
                <a:cs typeface="Comic Sans MS"/>
                <a:sym typeface="Comic Sans MS"/>
              </a:rPr>
              <a:t>(Llama 3)</a:t>
            </a:r>
            <a:endParaRPr b="1">
              <a:latin typeface="Comic Sans MS"/>
              <a:ea typeface="Comic Sans MS"/>
              <a:cs typeface="Comic Sans MS"/>
              <a:sym typeface="Comic Sans MS"/>
            </a:endParaRPr>
          </a:p>
          <a:p>
            <a:pPr indent="0" lvl="0" marL="0" rtl="0" algn="l">
              <a:lnSpc>
                <a:spcPct val="100000"/>
              </a:lnSpc>
              <a:spcBef>
                <a:spcPts val="0"/>
              </a:spcBef>
              <a:spcAft>
                <a:spcPts val="0"/>
              </a:spcAft>
              <a:buClr>
                <a:schemeClr val="dk1"/>
              </a:buClr>
              <a:buSzPct val="52380"/>
              <a:buFont typeface="Arial"/>
              <a:buNone/>
            </a:pPr>
            <a:r>
              <a:t/>
            </a:r>
            <a:endParaRPr b="1">
              <a:latin typeface="Comic Sans MS"/>
              <a:ea typeface="Comic Sans MS"/>
              <a:cs typeface="Comic Sans MS"/>
              <a:sym typeface="Comic Sans MS"/>
            </a:endParaRPr>
          </a:p>
          <a:p>
            <a:pPr indent="0" lvl="0" marL="0" rtl="0" algn="l">
              <a:lnSpc>
                <a:spcPct val="100000"/>
              </a:lnSpc>
              <a:spcBef>
                <a:spcPts val="0"/>
              </a:spcBef>
              <a:spcAft>
                <a:spcPts val="0"/>
              </a:spcAft>
              <a:buSzPct val="74074"/>
              <a:buNone/>
            </a:pPr>
            <a:r>
              <a:t/>
            </a:r>
            <a:endParaRPr>
              <a:latin typeface="Comic Sans MS"/>
              <a:ea typeface="Comic Sans MS"/>
              <a:cs typeface="Comic Sans MS"/>
              <a:sym typeface="Comic Sans MS"/>
            </a:endParaRPr>
          </a:p>
        </p:txBody>
      </p:sp>
      <p:pic>
        <p:nvPicPr>
          <p:cNvPr id="442" name="Google Shape;442;p37"/>
          <p:cNvPicPr preferRelativeResize="0"/>
          <p:nvPr/>
        </p:nvPicPr>
        <p:blipFill>
          <a:blip r:embed="rId3">
            <a:alphaModFix/>
          </a:blip>
          <a:stretch>
            <a:fillRect/>
          </a:stretch>
        </p:blipFill>
        <p:spPr>
          <a:xfrm>
            <a:off x="435900" y="1379001"/>
            <a:ext cx="7661449" cy="3418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8"/>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b="1" lang="en">
                <a:latin typeface="Comic Sans MS"/>
                <a:ea typeface="Comic Sans MS"/>
                <a:cs typeface="Comic Sans MS"/>
                <a:sym typeface="Comic Sans MS"/>
              </a:rPr>
              <a:t>Model Results (Llama 3.1)</a:t>
            </a:r>
            <a:endParaRPr b="1">
              <a:latin typeface="Comic Sans MS"/>
              <a:ea typeface="Comic Sans MS"/>
              <a:cs typeface="Comic Sans MS"/>
              <a:sym typeface="Comic Sans MS"/>
            </a:endParaRPr>
          </a:p>
          <a:p>
            <a:pPr indent="0" lvl="0" marL="0" rtl="0" algn="l">
              <a:lnSpc>
                <a:spcPct val="100000"/>
              </a:lnSpc>
              <a:spcBef>
                <a:spcPts val="0"/>
              </a:spcBef>
              <a:spcAft>
                <a:spcPts val="0"/>
              </a:spcAft>
              <a:buSzPts val="1400"/>
              <a:buNone/>
            </a:pPr>
            <a:r>
              <a:t/>
            </a:r>
            <a:endParaRPr b="1">
              <a:latin typeface="Comic Sans MS"/>
              <a:ea typeface="Comic Sans MS"/>
              <a:cs typeface="Comic Sans MS"/>
              <a:sym typeface="Comic Sans MS"/>
            </a:endParaRPr>
          </a:p>
        </p:txBody>
      </p:sp>
      <p:pic>
        <p:nvPicPr>
          <p:cNvPr id="448" name="Google Shape;448;p38"/>
          <p:cNvPicPr preferRelativeResize="0"/>
          <p:nvPr/>
        </p:nvPicPr>
        <p:blipFill>
          <a:blip r:embed="rId3">
            <a:alphaModFix/>
          </a:blip>
          <a:stretch>
            <a:fillRect/>
          </a:stretch>
        </p:blipFill>
        <p:spPr>
          <a:xfrm>
            <a:off x="435900" y="1232617"/>
            <a:ext cx="7791764" cy="342048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1ccb5f7aab_0_0"/>
          <p:cNvSpPr txBox="1"/>
          <p:nvPr>
            <p:ph type="title"/>
          </p:nvPr>
        </p:nvSpPr>
        <p:spPr>
          <a:xfrm>
            <a:off x="435900" y="526621"/>
            <a:ext cx="8272200" cy="491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
                <a:latin typeface="Comic Sans MS"/>
                <a:ea typeface="Comic Sans MS"/>
                <a:cs typeface="Comic Sans MS"/>
                <a:sym typeface="Comic Sans MS"/>
              </a:rPr>
              <a:t>Evaluation Metrics Considered</a:t>
            </a:r>
            <a:endParaRPr b="1">
              <a:latin typeface="Comic Sans MS"/>
              <a:ea typeface="Comic Sans MS"/>
              <a:cs typeface="Comic Sans MS"/>
              <a:sym typeface="Comic Sans MS"/>
            </a:endParaRPr>
          </a:p>
        </p:txBody>
      </p:sp>
      <p:sp>
        <p:nvSpPr>
          <p:cNvPr id="454" name="Google Shape;454;g31ccb5f7aab_0_0"/>
          <p:cNvSpPr txBox="1"/>
          <p:nvPr>
            <p:ph idx="1" type="body"/>
          </p:nvPr>
        </p:nvSpPr>
        <p:spPr>
          <a:xfrm>
            <a:off x="435900" y="1098350"/>
            <a:ext cx="8272200" cy="3383100"/>
          </a:xfrm>
          <a:prstGeom prst="rect">
            <a:avLst/>
          </a:prstGeom>
        </p:spPr>
        <p:txBody>
          <a:bodyPr anchorCtr="0" anchor="ctr" bIns="34275" lIns="68575" spcFirstLastPara="1" rIns="68575" wrap="square" tIns="34275">
            <a:normAutofit lnSpcReduction="20000"/>
          </a:bodyPr>
          <a:lstStyle/>
          <a:p>
            <a:pPr indent="0" lvl="0" marL="0" rtl="0" algn="l">
              <a:spcBef>
                <a:spcPts val="300"/>
              </a:spcBef>
              <a:spcAft>
                <a:spcPts val="0"/>
              </a:spcAft>
              <a:buClr>
                <a:schemeClr val="dk1"/>
              </a:buClr>
              <a:buSzPts val="1100"/>
              <a:buFont typeface="Arial"/>
              <a:buNone/>
            </a:pPr>
            <a:r>
              <a:rPr b="1" lang="en"/>
              <a:t>Prediction Metrics</a:t>
            </a:r>
            <a:endParaRPr b="1"/>
          </a:p>
          <a:p>
            <a:pPr indent="0" lvl="0" marL="0" rtl="0" algn="l">
              <a:spcBef>
                <a:spcPts val="300"/>
              </a:spcBef>
              <a:spcAft>
                <a:spcPts val="0"/>
              </a:spcAft>
              <a:buClr>
                <a:schemeClr val="dk1"/>
              </a:buClr>
              <a:buSzPts val="1100"/>
              <a:buFont typeface="Arial"/>
              <a:buNone/>
            </a:pPr>
            <a:r>
              <a:rPr b="1" lang="en"/>
              <a:t>F1 Score:</a:t>
            </a:r>
            <a:r>
              <a:rPr lang="en"/>
              <a:t> Computes the average of precision and recall</a:t>
            </a:r>
            <a:endParaRPr/>
          </a:p>
          <a:p>
            <a:pPr indent="0" lvl="0" marL="0" rtl="0" algn="l">
              <a:spcBef>
                <a:spcPts val="300"/>
              </a:spcBef>
              <a:spcAft>
                <a:spcPts val="0"/>
              </a:spcAft>
              <a:buClr>
                <a:schemeClr val="dk1"/>
              </a:buClr>
              <a:buSzPts val="1100"/>
              <a:buFont typeface="Arial"/>
              <a:buNone/>
            </a:pPr>
            <a:r>
              <a:rPr b="1" lang="en"/>
              <a:t>Accuracy :</a:t>
            </a:r>
            <a:r>
              <a:rPr lang="en"/>
              <a:t> System's ability to predict the outcome correctly</a:t>
            </a:r>
            <a:endParaRPr/>
          </a:p>
          <a:p>
            <a:pPr indent="0" lvl="0" marL="0" rtl="0" algn="l">
              <a:spcBef>
                <a:spcPts val="300"/>
              </a:spcBef>
              <a:spcAft>
                <a:spcPts val="0"/>
              </a:spcAft>
              <a:buClr>
                <a:schemeClr val="dk1"/>
              </a:buClr>
              <a:buSzPts val="1100"/>
              <a:buFont typeface="Arial"/>
              <a:buNone/>
            </a:pPr>
            <a:r>
              <a:rPr b="1" lang="en"/>
              <a:t>Precision:</a:t>
            </a:r>
            <a:r>
              <a:rPr lang="en"/>
              <a:t> Accuracy of positive predictions in system</a:t>
            </a:r>
            <a:endParaRPr/>
          </a:p>
          <a:p>
            <a:pPr indent="0" lvl="0" marL="0" rtl="0" algn="l">
              <a:spcBef>
                <a:spcPts val="300"/>
              </a:spcBef>
              <a:spcAft>
                <a:spcPts val="0"/>
              </a:spcAft>
              <a:buClr>
                <a:schemeClr val="dk1"/>
              </a:buClr>
              <a:buSzPts val="1100"/>
              <a:buFont typeface="Arial"/>
              <a:buNone/>
            </a:pPr>
            <a:r>
              <a:rPr b="1" lang="en"/>
              <a:t>Recall:</a:t>
            </a:r>
            <a:r>
              <a:rPr lang="en"/>
              <a:t> It tells how well model finds the positive instances in the data</a:t>
            </a:r>
            <a:endParaRPr/>
          </a:p>
          <a:p>
            <a:pPr indent="0" lvl="0" marL="0" rtl="0" algn="l">
              <a:spcBef>
                <a:spcPts val="300"/>
              </a:spcBef>
              <a:spcAft>
                <a:spcPts val="0"/>
              </a:spcAft>
              <a:buClr>
                <a:schemeClr val="dk1"/>
              </a:buClr>
              <a:buSzPts val="1100"/>
              <a:buFont typeface="Arial"/>
              <a:buNone/>
            </a:pPr>
            <a:r>
              <a:rPr b="1" lang="en"/>
              <a:t>AUROC:</a:t>
            </a:r>
            <a:r>
              <a:rPr lang="en"/>
              <a:t> Metric that summarises how well the model can find the positive terms without including the negative ones</a:t>
            </a:r>
            <a:endParaRPr/>
          </a:p>
          <a:p>
            <a:pPr indent="0" lvl="0" marL="0" rtl="0" algn="l">
              <a:spcBef>
                <a:spcPts val="300"/>
              </a:spcBef>
              <a:spcAft>
                <a:spcPts val="0"/>
              </a:spcAft>
              <a:buClr>
                <a:schemeClr val="dk1"/>
              </a:buClr>
              <a:buSzPts val="1100"/>
              <a:buFont typeface="Arial"/>
              <a:buNone/>
            </a:pPr>
            <a:r>
              <a:t/>
            </a:r>
            <a:endParaRPr/>
          </a:p>
          <a:p>
            <a:pPr indent="0" lvl="0" marL="0" rtl="0" algn="l">
              <a:spcBef>
                <a:spcPts val="300"/>
              </a:spcBef>
              <a:spcAft>
                <a:spcPts val="0"/>
              </a:spcAft>
              <a:buClr>
                <a:schemeClr val="dk1"/>
              </a:buClr>
              <a:buSzPts val="1100"/>
              <a:buFont typeface="Arial"/>
              <a:buNone/>
            </a:pPr>
            <a:r>
              <a:rPr b="1" lang="en"/>
              <a:t>Text Generation Eval Metrics</a:t>
            </a:r>
            <a:endParaRPr b="1"/>
          </a:p>
          <a:p>
            <a:pPr indent="0" lvl="0" marL="0" rtl="0" algn="l">
              <a:spcBef>
                <a:spcPts val="300"/>
              </a:spcBef>
              <a:spcAft>
                <a:spcPts val="0"/>
              </a:spcAft>
              <a:buClr>
                <a:schemeClr val="dk1"/>
              </a:buClr>
              <a:buSzPts val="1100"/>
              <a:buFont typeface="Arial"/>
              <a:buNone/>
            </a:pPr>
            <a:r>
              <a:rPr b="1" lang="en"/>
              <a:t>BERT Score:</a:t>
            </a:r>
            <a:r>
              <a:rPr lang="en"/>
              <a:t> It is used to identify the similarity between the machine translation generated text and reference based text.It considers the cosine similarity in the text</a:t>
            </a:r>
            <a:endParaRPr/>
          </a:p>
          <a:p>
            <a:pPr indent="0" lvl="0" marL="0" rtl="0" algn="l">
              <a:spcBef>
                <a:spcPts val="300"/>
              </a:spcBef>
              <a:spcAft>
                <a:spcPts val="0"/>
              </a:spcAft>
              <a:buClr>
                <a:schemeClr val="dk1"/>
              </a:buClr>
              <a:buSzPts val="1100"/>
              <a:buFont typeface="Arial"/>
              <a:buNone/>
            </a:pPr>
            <a:r>
              <a:rPr b="1" lang="en"/>
              <a:t>ROUGE Score :</a:t>
            </a:r>
            <a:r>
              <a:rPr lang="en"/>
              <a:t> It measures the similarity in text generated and reference by comparing the overlapping n-grams in summaries by considering the percentage </a:t>
            </a:r>
            <a:endParaRPr/>
          </a:p>
          <a:p>
            <a:pPr indent="0" lvl="0" marL="0" rtl="0" algn="l">
              <a:spcBef>
                <a:spcPts val="300"/>
              </a:spcBef>
              <a:spcAft>
                <a:spcPts val="0"/>
              </a:spcAft>
              <a:buClr>
                <a:schemeClr val="dk1"/>
              </a:buClr>
              <a:buSzPts val="1100"/>
              <a:buFont typeface="Arial"/>
              <a:buNone/>
            </a:pPr>
            <a:r>
              <a:rPr b="1" lang="en"/>
              <a:t>METEOR Score:</a:t>
            </a:r>
            <a:r>
              <a:rPr lang="en"/>
              <a:t> Meteor score also calculates the similarity by taking the chunks of the sentence where ordering also matters a lot</a:t>
            </a:r>
            <a:endParaRPr/>
          </a:p>
          <a:p>
            <a:pPr indent="0" lvl="0" marL="0" rtl="0" algn="l">
              <a:spcBef>
                <a:spcPts val="3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31c835961b8_0_371"/>
          <p:cNvSpPr txBox="1"/>
          <p:nvPr>
            <p:ph type="title"/>
          </p:nvPr>
        </p:nvSpPr>
        <p:spPr>
          <a:xfrm>
            <a:off x="435894" y="447242"/>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b="1" lang="en">
                <a:latin typeface="Comic Sans MS"/>
                <a:ea typeface="Comic Sans MS"/>
                <a:cs typeface="Comic Sans MS"/>
                <a:sym typeface="Comic Sans MS"/>
              </a:rPr>
              <a:t>Model Results Comparison</a:t>
            </a:r>
            <a:endParaRPr b="1">
              <a:latin typeface="Comic Sans MS"/>
              <a:ea typeface="Comic Sans MS"/>
              <a:cs typeface="Comic Sans MS"/>
              <a:sym typeface="Comic Sans MS"/>
            </a:endParaRPr>
          </a:p>
          <a:p>
            <a:pPr indent="0" lvl="0" marL="0" rtl="0" algn="l">
              <a:spcBef>
                <a:spcPts val="0"/>
              </a:spcBef>
              <a:spcAft>
                <a:spcPts val="0"/>
              </a:spcAft>
              <a:buNone/>
            </a:pPr>
            <a:r>
              <a:rPr b="1" lang="en">
                <a:latin typeface="Comic Sans MS"/>
                <a:ea typeface="Comic Sans MS"/>
                <a:cs typeface="Comic Sans MS"/>
                <a:sym typeface="Comic Sans MS"/>
              </a:rPr>
              <a:t>RAG Eval metrics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p:txBody>
      </p:sp>
      <p:graphicFrame>
        <p:nvGraphicFramePr>
          <p:cNvPr id="460" name="Google Shape;460;g31c835961b8_0_371"/>
          <p:cNvGraphicFramePr/>
          <p:nvPr/>
        </p:nvGraphicFramePr>
        <p:xfrm>
          <a:off x="952500" y="1231175"/>
          <a:ext cx="3000000" cy="3000000"/>
        </p:xfrm>
        <a:graphic>
          <a:graphicData uri="http://schemas.openxmlformats.org/drawingml/2006/table">
            <a:tbl>
              <a:tblPr>
                <a:noFill/>
                <a:tableStyleId>{F6A4E927-899B-4954-B1A3-124B83441BF1}</a:tableStyleId>
              </a:tblPr>
              <a:tblGrid>
                <a:gridCol w="2413000"/>
                <a:gridCol w="2413000"/>
              </a:tblGrid>
              <a:tr h="713575">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Metric</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Clinical_BERT</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713575">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Precision</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0.96</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2700">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 Score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0.98</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721400">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Accuracy</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0.98</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49575">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AUPRC</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0.83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txBox="1"/>
          <p:nvPr>
            <p:ph type="title"/>
          </p:nvPr>
        </p:nvSpPr>
        <p:spPr>
          <a:xfrm>
            <a:off x="435900" y="598171"/>
            <a:ext cx="8272200" cy="449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74074"/>
              <a:buNone/>
            </a:pPr>
            <a:r>
              <a:rPr b="1" lang="en">
                <a:solidFill>
                  <a:schemeClr val="dk1"/>
                </a:solidFill>
                <a:latin typeface="Comic Sans MS"/>
                <a:ea typeface="Comic Sans MS"/>
                <a:cs typeface="Comic Sans MS"/>
                <a:sym typeface="Comic Sans MS"/>
              </a:rPr>
              <a:t>Model Evaluation Metrics Results ( All LLM models), Text generation</a:t>
            </a:r>
            <a:endParaRPr b="1">
              <a:solidFill>
                <a:schemeClr val="dk1"/>
              </a:solidFill>
              <a:latin typeface="Comic Sans MS"/>
              <a:ea typeface="Comic Sans MS"/>
              <a:cs typeface="Comic Sans MS"/>
              <a:sym typeface="Comic Sans MS"/>
            </a:endParaRPr>
          </a:p>
          <a:p>
            <a:pPr indent="0" lvl="0" marL="0" rtl="0" algn="l">
              <a:lnSpc>
                <a:spcPct val="100000"/>
              </a:lnSpc>
              <a:spcBef>
                <a:spcPts val="0"/>
              </a:spcBef>
              <a:spcAft>
                <a:spcPts val="0"/>
              </a:spcAft>
              <a:buSzPct val="74074"/>
              <a:buNone/>
            </a:pPr>
            <a:r>
              <a:t/>
            </a:r>
            <a:endParaRPr b="1">
              <a:solidFill>
                <a:schemeClr val="dk1"/>
              </a:solidFill>
              <a:latin typeface="Comic Sans MS"/>
              <a:ea typeface="Comic Sans MS"/>
              <a:cs typeface="Comic Sans MS"/>
              <a:sym typeface="Comic Sans MS"/>
            </a:endParaRPr>
          </a:p>
        </p:txBody>
      </p:sp>
      <p:graphicFrame>
        <p:nvGraphicFramePr>
          <p:cNvPr id="466" name="Google Shape;466;p40"/>
          <p:cNvGraphicFramePr/>
          <p:nvPr/>
        </p:nvGraphicFramePr>
        <p:xfrm>
          <a:off x="72525" y="1088050"/>
          <a:ext cx="3000000" cy="3000000"/>
        </p:xfrm>
        <a:graphic>
          <a:graphicData uri="http://schemas.openxmlformats.org/drawingml/2006/table">
            <a:tbl>
              <a:tblPr>
                <a:noFill/>
                <a:tableStyleId>{F6A4E927-899B-4954-B1A3-124B83441BF1}</a:tableStyleId>
              </a:tblPr>
              <a:tblGrid>
                <a:gridCol w="1499825"/>
                <a:gridCol w="1499825"/>
                <a:gridCol w="1499825"/>
                <a:gridCol w="1499825"/>
                <a:gridCol w="1499825"/>
                <a:gridCol w="1499825"/>
              </a:tblGrid>
              <a:tr h="316925">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Metric</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Mistral 7B </a:t>
                      </a:r>
                      <a:br>
                        <a:rPr b="1" lang="en" sz="1250" u="none" cap="none" strike="noStrike">
                          <a:latin typeface="Times New Roman"/>
                          <a:ea typeface="Times New Roman"/>
                          <a:cs typeface="Times New Roman"/>
                          <a:sym typeface="Times New Roman"/>
                        </a:rPr>
                      </a:br>
                      <a:r>
                        <a:rPr b="1" lang="en" sz="1250" u="none" cap="none" strike="noStrike">
                          <a:latin typeface="Times New Roman"/>
                          <a:ea typeface="Times New Roman"/>
                          <a:cs typeface="Times New Roman"/>
                          <a:sym typeface="Times New Roman"/>
                        </a:rPr>
                        <a:t>(</a:t>
                      </a:r>
                      <a:r>
                        <a:rPr b="1" lang="en" sz="1050">
                          <a:latin typeface="Times New Roman"/>
                          <a:ea typeface="Times New Roman"/>
                          <a:cs typeface="Times New Roman"/>
                          <a:sym typeface="Times New Roman"/>
                        </a:rPr>
                        <a:t>Without Fine-tuning</a:t>
                      </a:r>
                      <a:r>
                        <a:rPr b="1" lang="en" sz="1250">
                          <a:latin typeface="Times New Roman"/>
                          <a:ea typeface="Times New Roman"/>
                          <a:cs typeface="Times New Roman"/>
                          <a:sym typeface="Times New Roman"/>
                        </a:rPr>
                        <a:t>)</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BioMistral </a:t>
                      </a:r>
                      <a:br>
                        <a:rPr b="1" lang="en" sz="1250" u="none" cap="none" strike="noStrike">
                          <a:latin typeface="Times New Roman"/>
                          <a:ea typeface="Times New Roman"/>
                          <a:cs typeface="Times New Roman"/>
                          <a:sym typeface="Times New Roman"/>
                        </a:rPr>
                      </a:br>
                      <a:r>
                        <a:rPr b="1" lang="en" sz="1250">
                          <a:latin typeface="Times New Roman"/>
                          <a:ea typeface="Times New Roman"/>
                          <a:cs typeface="Times New Roman"/>
                          <a:sym typeface="Times New Roman"/>
                        </a:rPr>
                        <a:t>(</a:t>
                      </a:r>
                      <a:r>
                        <a:rPr b="1" lang="en" sz="1150">
                          <a:latin typeface="Times New Roman"/>
                          <a:ea typeface="Times New Roman"/>
                          <a:cs typeface="Times New Roman"/>
                          <a:sym typeface="Times New Roman"/>
                        </a:rPr>
                        <a:t>Already Fine-tuned</a:t>
                      </a:r>
                      <a:r>
                        <a:rPr b="1" lang="en" sz="1250">
                          <a:latin typeface="Times New Roman"/>
                          <a:ea typeface="Times New Roman"/>
                          <a:cs typeface="Times New Roman"/>
                          <a:sym typeface="Times New Roman"/>
                        </a:rPr>
                        <a:t>)</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Llama 2</a:t>
                      </a:r>
                      <a:endParaRPr b="1"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b="1" lang="en" sz="1250">
                          <a:latin typeface="Times New Roman"/>
                          <a:ea typeface="Times New Roman"/>
                          <a:cs typeface="Times New Roman"/>
                          <a:sym typeface="Times New Roman"/>
                        </a:rPr>
                        <a:t>(</a:t>
                      </a:r>
                      <a:r>
                        <a:rPr b="1" lang="en" sz="1050">
                          <a:latin typeface="Times New Roman"/>
                          <a:ea typeface="Times New Roman"/>
                          <a:cs typeface="Times New Roman"/>
                          <a:sym typeface="Times New Roman"/>
                        </a:rPr>
                        <a:t>Without Fine-tuning</a:t>
                      </a:r>
                      <a:r>
                        <a:rPr b="1" lang="en" sz="1250">
                          <a:latin typeface="Times New Roman"/>
                          <a:ea typeface="Times New Roman"/>
                          <a:cs typeface="Times New Roman"/>
                          <a:sym typeface="Times New Roman"/>
                        </a:rPr>
                        <a:t>)</a:t>
                      </a:r>
                      <a:endParaRPr b="1" sz="1250">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Llama 3</a:t>
                      </a:r>
                      <a:endParaRPr b="1" sz="1250" u="none" cap="none" strike="noStrike">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250"/>
                        <a:buFont typeface="Arial"/>
                        <a:buNone/>
                      </a:pPr>
                      <a:r>
                        <a:rPr b="1" lang="en" sz="1250">
                          <a:solidFill>
                            <a:schemeClr val="dk1"/>
                          </a:solidFill>
                          <a:latin typeface="Times New Roman"/>
                          <a:ea typeface="Times New Roman"/>
                          <a:cs typeface="Times New Roman"/>
                          <a:sym typeface="Times New Roman"/>
                        </a:rPr>
                        <a:t>(</a:t>
                      </a:r>
                      <a:r>
                        <a:rPr b="1" lang="en" sz="1050">
                          <a:solidFill>
                            <a:schemeClr val="dk1"/>
                          </a:solidFill>
                          <a:latin typeface="Times New Roman"/>
                          <a:ea typeface="Times New Roman"/>
                          <a:cs typeface="Times New Roman"/>
                          <a:sym typeface="Times New Roman"/>
                        </a:rPr>
                        <a:t>Without Fine-tuning</a:t>
                      </a:r>
                      <a:r>
                        <a:rPr b="1" lang="en" sz="1250">
                          <a:solidFill>
                            <a:schemeClr val="dk1"/>
                          </a:solidFill>
                          <a:latin typeface="Times New Roman"/>
                          <a:ea typeface="Times New Roman"/>
                          <a:cs typeface="Times New Roman"/>
                          <a:sym typeface="Times New Roman"/>
                        </a:rPr>
                        <a:t>)</a:t>
                      </a:r>
                      <a:endParaRPr b="1" sz="1250">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Llama 3.1</a:t>
                      </a:r>
                      <a:endParaRPr b="1" sz="1250" u="none" cap="none" strike="noStrike">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250"/>
                        <a:buFont typeface="Arial"/>
                        <a:buNone/>
                      </a:pPr>
                      <a:r>
                        <a:rPr b="1" lang="en" sz="1250">
                          <a:solidFill>
                            <a:schemeClr val="dk1"/>
                          </a:solidFill>
                          <a:latin typeface="Times New Roman"/>
                          <a:ea typeface="Times New Roman"/>
                          <a:cs typeface="Times New Roman"/>
                          <a:sym typeface="Times New Roman"/>
                        </a:rPr>
                        <a:t>(</a:t>
                      </a:r>
                      <a:r>
                        <a:rPr b="1" lang="en" sz="1050">
                          <a:solidFill>
                            <a:schemeClr val="dk1"/>
                          </a:solidFill>
                          <a:latin typeface="Times New Roman"/>
                          <a:ea typeface="Times New Roman"/>
                          <a:cs typeface="Times New Roman"/>
                          <a:sym typeface="Times New Roman"/>
                        </a:rPr>
                        <a:t>Without Fine-tuning</a:t>
                      </a:r>
                      <a:r>
                        <a:rPr b="1" lang="en" sz="1250">
                          <a:solidFill>
                            <a:schemeClr val="dk1"/>
                          </a:solidFill>
                          <a:latin typeface="Times New Roman"/>
                          <a:ea typeface="Times New Roman"/>
                          <a:cs typeface="Times New Roman"/>
                          <a:sym typeface="Times New Roman"/>
                        </a:rPr>
                        <a:t>)</a:t>
                      </a:r>
                      <a:endParaRPr b="1" sz="1250">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16925">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Score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0.83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0.83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0.90</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0.49</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0.78</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361500">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BERT Score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Precision: 0.86</a:t>
                      </a:r>
                      <a:br>
                        <a:rPr lang="en" sz="1250" u="none" cap="none" strike="noStrike">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Recall: 0.89</a:t>
                      </a:r>
                      <a:br>
                        <a:rPr lang="en" sz="1250" u="none" cap="none" strike="noStrike">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0.87</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Precision: 0.88</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120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Recall: 0.89</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120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0.89</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1200"/>
                        </a:spcBef>
                        <a:spcAft>
                          <a:spcPts val="0"/>
                        </a:spcAft>
                        <a:buClr>
                          <a:srgbClr val="000000"/>
                        </a:buClr>
                        <a:buSzPts val="1250"/>
                        <a:buFont typeface="Arial"/>
                        <a:buNone/>
                      </a:pPr>
                      <a:r>
                        <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Precision: 0.8124 </a:t>
                      </a:r>
                      <a:br>
                        <a:rPr lang="en" sz="1200" u="none" cap="none" strike="noStrike">
                          <a:solidFill>
                            <a:schemeClr val="dk1"/>
                          </a:solidFill>
                          <a:latin typeface="Times New Roman"/>
                          <a:ea typeface="Times New Roman"/>
                          <a:cs typeface="Times New Roman"/>
                          <a:sym typeface="Times New Roman"/>
                        </a:rPr>
                      </a:b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Recall: 0.8508</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 </a:t>
                      </a: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F1: 0.8812</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Precision: 0.87</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Recall: 0.86</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F1: 0.85</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Precision: 0.86 </a:t>
                      </a:r>
                      <a:br>
                        <a:rPr lang="en" sz="1200" u="none" cap="none" strike="noStrike">
                          <a:solidFill>
                            <a:schemeClr val="dk1"/>
                          </a:solidFill>
                          <a:latin typeface="Times New Roman"/>
                          <a:ea typeface="Times New Roman"/>
                          <a:cs typeface="Times New Roman"/>
                          <a:sym typeface="Times New Roman"/>
                        </a:rPr>
                      </a:b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Recall: 0.90</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F1: 0.88</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508675">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ROGUE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ROUGE-1: 0.20</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ROUGE-2: 0.05</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ROUGE-L: 0.15</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ROGUE-Lsum:0.15</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ROUGE-1: 0.29, ROUGE-2: 0.10, ROUGE-L: 0.22, ROUGE-Lsum: 0.22.</a:t>
                      </a:r>
                      <a:br>
                        <a:rPr lang="en" sz="1250" u="none" cap="none" strike="noStrike">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250" u="none" cap="none" strike="noStrike">
                          <a:solidFill>
                            <a:schemeClr val="dk1"/>
                          </a:solidFill>
                          <a:latin typeface="Times New Roman"/>
                          <a:ea typeface="Times New Roman"/>
                          <a:cs typeface="Times New Roman"/>
                          <a:sym typeface="Times New Roman"/>
                        </a:rPr>
                        <a:t>ROUGE-1: 0.237, ROUGE-2: 0.0607, ROUGE-L: 0.1655, ROUGE-Lsum: 0.1677.</a:t>
                      </a:r>
                      <a:br>
                        <a:rPr lang="en" sz="1250" u="none" cap="none" strike="noStrike">
                          <a:solidFill>
                            <a:schemeClr val="dk1"/>
                          </a:solidFill>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ROUGE-1 =  0.23</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ROUGE-2 = 0.07</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 = 0.09</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ROUGE-Lsum = 0.18</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ROUGE-1 =  0.239</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ROUGE-2 = 0.07</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 = 0.18</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ROUGE-Lsum = 0.18</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01900">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METEOR</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0.26</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0.33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0.25</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0.28</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0.28</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1c835961b8_0_379"/>
          <p:cNvSpPr txBox="1"/>
          <p:nvPr>
            <p:ph type="title"/>
          </p:nvPr>
        </p:nvSpPr>
        <p:spPr>
          <a:xfrm>
            <a:off x="435900" y="638646"/>
            <a:ext cx="8272200" cy="4494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100000"/>
              </a:lnSpc>
              <a:spcBef>
                <a:spcPts val="0"/>
              </a:spcBef>
              <a:spcAft>
                <a:spcPts val="0"/>
              </a:spcAft>
              <a:buSzPct val="74074"/>
              <a:buNone/>
            </a:pPr>
            <a:r>
              <a:rPr b="1" lang="en">
                <a:solidFill>
                  <a:schemeClr val="dk1"/>
                </a:solidFill>
                <a:latin typeface="Comic Sans MS"/>
                <a:ea typeface="Comic Sans MS"/>
                <a:cs typeface="Comic Sans MS"/>
                <a:sym typeface="Comic Sans MS"/>
              </a:rPr>
              <a:t>Model Evaluation Metrics Results ( All LLM models), Text generation</a:t>
            </a:r>
            <a:endParaRPr b="1">
              <a:solidFill>
                <a:schemeClr val="dk1"/>
              </a:solidFill>
              <a:latin typeface="Comic Sans MS"/>
              <a:ea typeface="Comic Sans MS"/>
              <a:cs typeface="Comic Sans MS"/>
              <a:sym typeface="Comic Sans MS"/>
            </a:endParaRPr>
          </a:p>
          <a:p>
            <a:pPr indent="0" lvl="0" marL="0" rtl="0" algn="l">
              <a:lnSpc>
                <a:spcPct val="100000"/>
              </a:lnSpc>
              <a:spcBef>
                <a:spcPts val="0"/>
              </a:spcBef>
              <a:spcAft>
                <a:spcPts val="0"/>
              </a:spcAft>
              <a:buSzPct val="74074"/>
              <a:buNone/>
            </a:pPr>
            <a:r>
              <a:rPr b="1" lang="en">
                <a:solidFill>
                  <a:schemeClr val="dk1"/>
                </a:solidFill>
                <a:latin typeface="Comic Sans MS"/>
                <a:ea typeface="Comic Sans MS"/>
                <a:cs typeface="Comic Sans MS"/>
                <a:sym typeface="Comic Sans MS"/>
              </a:rPr>
              <a:t>LLaMa Series Fine-tuned</a:t>
            </a:r>
            <a:endParaRPr b="1">
              <a:solidFill>
                <a:schemeClr val="dk1"/>
              </a:solidFill>
              <a:latin typeface="Comic Sans MS"/>
              <a:ea typeface="Comic Sans MS"/>
              <a:cs typeface="Comic Sans MS"/>
              <a:sym typeface="Comic Sans MS"/>
            </a:endParaRPr>
          </a:p>
        </p:txBody>
      </p:sp>
      <p:graphicFrame>
        <p:nvGraphicFramePr>
          <p:cNvPr id="472" name="Google Shape;472;g31c835961b8_0_379"/>
          <p:cNvGraphicFramePr/>
          <p:nvPr/>
        </p:nvGraphicFramePr>
        <p:xfrm>
          <a:off x="72525" y="1088050"/>
          <a:ext cx="3000000" cy="3000000"/>
        </p:xfrm>
        <a:graphic>
          <a:graphicData uri="http://schemas.openxmlformats.org/drawingml/2006/table">
            <a:tbl>
              <a:tblPr>
                <a:noFill/>
                <a:tableStyleId>{F6A4E927-899B-4954-B1A3-124B83441BF1}</a:tableStyleId>
              </a:tblPr>
              <a:tblGrid>
                <a:gridCol w="1499825"/>
                <a:gridCol w="1499825"/>
                <a:gridCol w="1499825"/>
                <a:gridCol w="1499825"/>
                <a:gridCol w="1499825"/>
                <a:gridCol w="1499825"/>
              </a:tblGrid>
              <a:tr h="100000">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Metric</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Mistral 7B </a:t>
                      </a:r>
                      <a:br>
                        <a:rPr b="1" lang="en" sz="1250" u="none" cap="none" strike="noStrike">
                          <a:latin typeface="Times New Roman"/>
                          <a:ea typeface="Times New Roman"/>
                          <a:cs typeface="Times New Roman"/>
                          <a:sym typeface="Times New Roman"/>
                        </a:rPr>
                      </a:br>
                      <a:r>
                        <a:rPr b="1" lang="en" sz="1250" u="none" cap="none" strike="noStrike">
                          <a:latin typeface="Times New Roman"/>
                          <a:ea typeface="Times New Roman"/>
                          <a:cs typeface="Times New Roman"/>
                          <a:sym typeface="Times New Roman"/>
                        </a:rPr>
                        <a:t>(</a:t>
                      </a:r>
                      <a:r>
                        <a:rPr b="1" lang="en" sz="1050">
                          <a:latin typeface="Times New Roman"/>
                          <a:ea typeface="Times New Roman"/>
                          <a:cs typeface="Times New Roman"/>
                          <a:sym typeface="Times New Roman"/>
                        </a:rPr>
                        <a:t>Without Fine-tuning</a:t>
                      </a:r>
                      <a:r>
                        <a:rPr b="1" lang="en" sz="1250">
                          <a:latin typeface="Times New Roman"/>
                          <a:ea typeface="Times New Roman"/>
                          <a:cs typeface="Times New Roman"/>
                          <a:sym typeface="Times New Roman"/>
                        </a:rPr>
                        <a:t>)</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BioMistral </a:t>
                      </a:r>
                      <a:br>
                        <a:rPr b="1" lang="en" sz="1250" u="none" cap="none" strike="noStrike">
                          <a:latin typeface="Times New Roman"/>
                          <a:ea typeface="Times New Roman"/>
                          <a:cs typeface="Times New Roman"/>
                          <a:sym typeface="Times New Roman"/>
                        </a:rPr>
                      </a:br>
                      <a:r>
                        <a:rPr b="1" lang="en" sz="1250">
                          <a:latin typeface="Times New Roman"/>
                          <a:ea typeface="Times New Roman"/>
                          <a:cs typeface="Times New Roman"/>
                          <a:sym typeface="Times New Roman"/>
                        </a:rPr>
                        <a:t>(</a:t>
                      </a:r>
                      <a:r>
                        <a:rPr b="1" lang="en" sz="1150">
                          <a:latin typeface="Times New Roman"/>
                          <a:ea typeface="Times New Roman"/>
                          <a:cs typeface="Times New Roman"/>
                          <a:sym typeface="Times New Roman"/>
                        </a:rPr>
                        <a:t>Already Fine-tuned</a:t>
                      </a:r>
                      <a:r>
                        <a:rPr b="1" lang="en" sz="1250">
                          <a:latin typeface="Times New Roman"/>
                          <a:ea typeface="Times New Roman"/>
                          <a:cs typeface="Times New Roman"/>
                          <a:sym typeface="Times New Roman"/>
                        </a:rPr>
                        <a:t>)</a:t>
                      </a:r>
                      <a:endParaRPr b="1"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Llama 2</a:t>
                      </a:r>
                      <a:endParaRPr b="1"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b="1" lang="en" sz="1250">
                          <a:latin typeface="Times New Roman"/>
                          <a:ea typeface="Times New Roman"/>
                          <a:cs typeface="Times New Roman"/>
                          <a:sym typeface="Times New Roman"/>
                        </a:rPr>
                        <a:t>(</a:t>
                      </a:r>
                      <a:r>
                        <a:rPr b="1" lang="en" sz="1050">
                          <a:latin typeface="Times New Roman"/>
                          <a:ea typeface="Times New Roman"/>
                          <a:cs typeface="Times New Roman"/>
                          <a:sym typeface="Times New Roman"/>
                        </a:rPr>
                        <a:t>Fine-tuned</a:t>
                      </a:r>
                      <a:r>
                        <a:rPr b="1" lang="en" sz="1250">
                          <a:latin typeface="Times New Roman"/>
                          <a:ea typeface="Times New Roman"/>
                          <a:cs typeface="Times New Roman"/>
                          <a:sym typeface="Times New Roman"/>
                        </a:rPr>
                        <a:t>)</a:t>
                      </a:r>
                      <a:endParaRPr b="1" sz="1250">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Llama 3</a:t>
                      </a:r>
                      <a:endParaRPr b="1" sz="1250" u="none" cap="none" strike="noStrike">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250"/>
                        <a:buFont typeface="Arial"/>
                        <a:buNone/>
                      </a:pPr>
                      <a:r>
                        <a:rPr b="1" lang="en" sz="1250">
                          <a:solidFill>
                            <a:schemeClr val="dk1"/>
                          </a:solidFill>
                          <a:latin typeface="Times New Roman"/>
                          <a:ea typeface="Times New Roman"/>
                          <a:cs typeface="Times New Roman"/>
                          <a:sym typeface="Times New Roman"/>
                        </a:rPr>
                        <a:t>(</a:t>
                      </a:r>
                      <a:r>
                        <a:rPr b="1" lang="en" sz="1050">
                          <a:solidFill>
                            <a:schemeClr val="dk1"/>
                          </a:solidFill>
                          <a:latin typeface="Times New Roman"/>
                          <a:ea typeface="Times New Roman"/>
                          <a:cs typeface="Times New Roman"/>
                          <a:sym typeface="Times New Roman"/>
                        </a:rPr>
                        <a:t>Fine-tuned</a:t>
                      </a:r>
                      <a:r>
                        <a:rPr b="1" lang="en" sz="1250">
                          <a:solidFill>
                            <a:schemeClr val="dk1"/>
                          </a:solidFill>
                          <a:latin typeface="Times New Roman"/>
                          <a:ea typeface="Times New Roman"/>
                          <a:cs typeface="Times New Roman"/>
                          <a:sym typeface="Times New Roman"/>
                        </a:rPr>
                        <a:t>)</a:t>
                      </a:r>
                      <a:endParaRPr b="1" sz="1250">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b="1" lang="en" sz="1250" u="none" cap="none" strike="noStrike">
                          <a:latin typeface="Times New Roman"/>
                          <a:ea typeface="Times New Roman"/>
                          <a:cs typeface="Times New Roman"/>
                          <a:sym typeface="Times New Roman"/>
                        </a:rPr>
                        <a:t>Llama 3.1</a:t>
                      </a:r>
                      <a:endParaRPr b="1" sz="1250" u="none" cap="none" strike="noStrike">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250"/>
                        <a:buFont typeface="Arial"/>
                        <a:buNone/>
                      </a:pPr>
                      <a:r>
                        <a:rPr b="1" lang="en" sz="1250">
                          <a:solidFill>
                            <a:schemeClr val="dk1"/>
                          </a:solidFill>
                          <a:latin typeface="Times New Roman"/>
                          <a:ea typeface="Times New Roman"/>
                          <a:cs typeface="Times New Roman"/>
                          <a:sym typeface="Times New Roman"/>
                        </a:rPr>
                        <a:t>(</a:t>
                      </a:r>
                      <a:r>
                        <a:rPr b="1" lang="en" sz="1050">
                          <a:solidFill>
                            <a:schemeClr val="dk1"/>
                          </a:solidFill>
                          <a:latin typeface="Times New Roman"/>
                          <a:ea typeface="Times New Roman"/>
                          <a:cs typeface="Times New Roman"/>
                          <a:sym typeface="Times New Roman"/>
                        </a:rPr>
                        <a:t>Fine-tuned</a:t>
                      </a:r>
                      <a:r>
                        <a:rPr b="1" lang="en" sz="1250">
                          <a:solidFill>
                            <a:schemeClr val="dk1"/>
                          </a:solidFill>
                          <a:latin typeface="Times New Roman"/>
                          <a:ea typeface="Times New Roman"/>
                          <a:cs typeface="Times New Roman"/>
                          <a:sym typeface="Times New Roman"/>
                        </a:rPr>
                        <a:t>)</a:t>
                      </a:r>
                      <a:endParaRPr b="1" sz="1250">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16925">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Score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0.83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0.83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0.93</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0.52</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0.81</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361500">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BERT Score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Precision: 0.86</a:t>
                      </a:r>
                      <a:br>
                        <a:rPr lang="en" sz="1250" u="none" cap="none" strike="noStrike">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Recall: 0.89</a:t>
                      </a:r>
                      <a:br>
                        <a:rPr lang="en" sz="1250" u="none" cap="none" strike="noStrike">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0.87</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Precision: 0.88</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120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Recall: 0.89</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120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F1: 0.89</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1200"/>
                        </a:spcBef>
                        <a:spcAft>
                          <a:spcPts val="0"/>
                        </a:spcAft>
                        <a:buClr>
                          <a:srgbClr val="000000"/>
                        </a:buClr>
                        <a:buSzPts val="1250"/>
                        <a:buFont typeface="Arial"/>
                        <a:buNone/>
                      </a:pPr>
                      <a:r>
                        <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Precision: 0.8334</a:t>
                      </a:r>
                      <a:br>
                        <a:rPr lang="en" sz="1200" u="none" cap="none" strike="noStrike">
                          <a:solidFill>
                            <a:schemeClr val="dk1"/>
                          </a:solidFill>
                          <a:latin typeface="Times New Roman"/>
                          <a:ea typeface="Times New Roman"/>
                          <a:cs typeface="Times New Roman"/>
                          <a:sym typeface="Times New Roman"/>
                        </a:rPr>
                      </a:b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Recall: 0.8508</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 </a:t>
                      </a: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F1: 0.8812</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Precision: 0</a:t>
                      </a:r>
                      <a:r>
                        <a:rPr lang="en" sz="1200">
                          <a:solidFill>
                            <a:schemeClr val="dk1"/>
                          </a:solidFill>
                          <a:latin typeface="Times New Roman"/>
                          <a:ea typeface="Times New Roman"/>
                          <a:cs typeface="Times New Roman"/>
                          <a:sym typeface="Times New Roman"/>
                        </a:rPr>
                        <a:t>.88</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Recall: 0.87</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br>
                        <a:rPr lang="en" sz="1200" u="none" cap="none" strike="noStrike">
                          <a:solidFill>
                            <a:schemeClr val="dk1"/>
                          </a:solidFill>
                          <a:latin typeface="Times New Roman"/>
                          <a:ea typeface="Times New Roman"/>
                          <a:cs typeface="Times New Roman"/>
                          <a:sym typeface="Times New Roman"/>
                        </a:rPr>
                      </a:br>
                      <a:r>
                        <a:rPr lang="en" sz="1200" u="none" cap="none" strike="noStrike">
                          <a:solidFill>
                            <a:schemeClr val="dk1"/>
                          </a:solidFill>
                          <a:latin typeface="Times New Roman"/>
                          <a:ea typeface="Times New Roman"/>
                          <a:cs typeface="Times New Roman"/>
                          <a:sym typeface="Times New Roman"/>
                        </a:rPr>
                        <a:t>F1: 0.8</a:t>
                      </a:r>
                      <a:r>
                        <a:rPr lang="en" sz="1200">
                          <a:solidFill>
                            <a:schemeClr val="dk1"/>
                          </a:solidFill>
                          <a:latin typeface="Times New Roman"/>
                          <a:ea typeface="Times New Roman"/>
                          <a:cs typeface="Times New Roman"/>
                          <a:sym typeface="Times New Roman"/>
                        </a:rPr>
                        <a:t>7</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Precision: 0.87</a:t>
                      </a:r>
                      <a:br>
                        <a:rPr lang="en" sz="1200" u="none" cap="none" strike="noStrike">
                          <a:solidFill>
                            <a:schemeClr val="dk1"/>
                          </a:solidFill>
                          <a:latin typeface="Times New Roman"/>
                          <a:ea typeface="Times New Roman"/>
                          <a:cs typeface="Times New Roman"/>
                          <a:sym typeface="Times New Roman"/>
                        </a:rPr>
                      </a:b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Recall: 0</a:t>
                      </a:r>
                      <a:r>
                        <a:rPr lang="en" sz="1200">
                          <a:solidFill>
                            <a:schemeClr val="dk1"/>
                          </a:solidFill>
                          <a:latin typeface="Times New Roman"/>
                          <a:ea typeface="Times New Roman"/>
                          <a:cs typeface="Times New Roman"/>
                          <a:sym typeface="Times New Roman"/>
                        </a:rPr>
                        <a:t>.91</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F1: 0.89</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1508675">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ROGUE</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ROUGE-1: 0.20</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ROUGE-2: 0.05</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ROUGE-L: 0.15</a:t>
                      </a:r>
                      <a:endParaRPr sz="125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ROGUE-Lsum:0.15</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ROUGE-1: 0.29, ROUGE-2: 0.10, ROUGE-L: 0.22, ROUGE-Lsum: 0.22.</a:t>
                      </a:r>
                      <a:br>
                        <a:rPr lang="en" sz="1250" u="none" cap="none" strike="noStrike">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 sz="1250" u="none" cap="none" strike="noStrike">
                          <a:solidFill>
                            <a:schemeClr val="dk1"/>
                          </a:solidFill>
                          <a:latin typeface="Times New Roman"/>
                          <a:ea typeface="Times New Roman"/>
                          <a:cs typeface="Times New Roman"/>
                          <a:sym typeface="Times New Roman"/>
                        </a:rPr>
                        <a:t>ROUGE-1: 0</a:t>
                      </a:r>
                      <a:r>
                        <a:rPr lang="en" sz="1250">
                          <a:solidFill>
                            <a:schemeClr val="dk1"/>
                          </a:solidFill>
                          <a:latin typeface="Times New Roman"/>
                          <a:ea typeface="Times New Roman"/>
                          <a:cs typeface="Times New Roman"/>
                          <a:sym typeface="Times New Roman"/>
                        </a:rPr>
                        <a:t>.258</a:t>
                      </a:r>
                      <a:r>
                        <a:rPr lang="en" sz="1250" u="none" cap="none" strike="noStrike">
                          <a:solidFill>
                            <a:schemeClr val="dk1"/>
                          </a:solidFill>
                          <a:latin typeface="Times New Roman"/>
                          <a:ea typeface="Times New Roman"/>
                          <a:cs typeface="Times New Roman"/>
                          <a:sym typeface="Times New Roman"/>
                        </a:rPr>
                        <a:t>, ROUGE-2: 0</a:t>
                      </a:r>
                      <a:r>
                        <a:rPr lang="en" sz="1250">
                          <a:solidFill>
                            <a:schemeClr val="dk1"/>
                          </a:solidFill>
                          <a:latin typeface="Times New Roman"/>
                          <a:ea typeface="Times New Roman"/>
                          <a:cs typeface="Times New Roman"/>
                          <a:sym typeface="Times New Roman"/>
                        </a:rPr>
                        <a:t>.0823</a:t>
                      </a:r>
                      <a:r>
                        <a:rPr lang="en" sz="1250" u="none" cap="none" strike="noStrike">
                          <a:solidFill>
                            <a:schemeClr val="dk1"/>
                          </a:solidFill>
                          <a:latin typeface="Times New Roman"/>
                          <a:ea typeface="Times New Roman"/>
                          <a:cs typeface="Times New Roman"/>
                          <a:sym typeface="Times New Roman"/>
                        </a:rPr>
                        <a:t>, ROUGE-L: 0.2055, ROUGE-Lsum: 0.1987</a:t>
                      </a:r>
                      <a:br>
                        <a:rPr lang="en" sz="1250" u="none" cap="none" strike="noStrike">
                          <a:solidFill>
                            <a:schemeClr val="dk1"/>
                          </a:solidFill>
                          <a:latin typeface="Times New Roman"/>
                          <a:ea typeface="Times New Roman"/>
                          <a:cs typeface="Times New Roman"/>
                          <a:sym typeface="Times New Roman"/>
                        </a:rPr>
                      </a:b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ROUGE-1 =  0.24</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ROUGE-2 = 0</a:t>
                      </a:r>
                      <a:r>
                        <a:rPr lang="en" sz="1200">
                          <a:solidFill>
                            <a:schemeClr val="dk1"/>
                          </a:solidFill>
                          <a:latin typeface="Times New Roman"/>
                          <a:ea typeface="Times New Roman"/>
                          <a:cs typeface="Times New Roman"/>
                          <a:sym typeface="Times New Roman"/>
                        </a:rPr>
                        <a:t>.09</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 = 0.097</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ROUGE-Lsum = 0.19</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ROUGE-1 =  0.24</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ROUGE-2 = 0.08</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 = 0.19</a:t>
                      </a:r>
                      <a:endParaRPr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Times New Roman"/>
                          <a:ea typeface="Times New Roman"/>
                          <a:cs typeface="Times New Roman"/>
                          <a:sym typeface="Times New Roman"/>
                        </a:rPr>
                        <a:t>ROUGE-Lsum = 0.1895</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01900">
                <a:tc>
                  <a:txBody>
                    <a:bodyPr/>
                    <a:lstStyle/>
                    <a:p>
                      <a:pPr indent="0" lvl="0" marL="0" marR="0" rtl="0" algn="l">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METEOR</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latin typeface="Times New Roman"/>
                          <a:ea typeface="Times New Roman"/>
                          <a:cs typeface="Times New Roman"/>
                          <a:sym typeface="Times New Roman"/>
                        </a:rPr>
                        <a:t>0.26</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0.33</a:t>
                      </a:r>
                      <a:endParaRPr sz="1250" u="none" cap="none" strike="noStrike">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0.29</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0.285</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250"/>
                        <a:buFont typeface="Arial"/>
                        <a:buNone/>
                      </a:pPr>
                      <a:r>
                        <a:rPr lang="en" sz="1250" u="none" cap="none" strike="noStrike">
                          <a:solidFill>
                            <a:srgbClr val="212121"/>
                          </a:solidFill>
                          <a:highlight>
                            <a:srgbClr val="FFFFFF"/>
                          </a:highlight>
                          <a:latin typeface="Times New Roman"/>
                          <a:ea typeface="Times New Roman"/>
                          <a:cs typeface="Times New Roman"/>
                          <a:sym typeface="Times New Roman"/>
                        </a:rPr>
                        <a:t>0.28</a:t>
                      </a:r>
                      <a:r>
                        <a:rPr lang="en" sz="1250">
                          <a:solidFill>
                            <a:srgbClr val="212121"/>
                          </a:solidFill>
                          <a:highlight>
                            <a:srgbClr val="FFFFFF"/>
                          </a:highlight>
                          <a:latin typeface="Times New Roman"/>
                          <a:ea typeface="Times New Roman"/>
                          <a:cs typeface="Times New Roman"/>
                          <a:sym typeface="Times New Roman"/>
                        </a:rPr>
                        <a:t>7</a:t>
                      </a:r>
                      <a:endParaRPr sz="1250" u="none" cap="none" strike="noStrike">
                        <a:solidFill>
                          <a:srgbClr val="212121"/>
                        </a:solidFill>
                        <a:highlight>
                          <a:srgbClr val="FFFFFF"/>
                        </a:highlight>
                        <a:latin typeface="Times New Roman"/>
                        <a:ea typeface="Times New Roman"/>
                        <a:cs typeface="Times New Roman"/>
                        <a:sym typeface="Times New Roman"/>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2"/>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Model Evaluation Metrics Results (Llama Series Fine-tuned), Binary Prediction </a:t>
            </a:r>
            <a:endParaRPr sz="1800"/>
          </a:p>
        </p:txBody>
      </p:sp>
      <p:pic>
        <p:nvPicPr>
          <p:cNvPr id="478" name="Google Shape;478;p42"/>
          <p:cNvPicPr preferRelativeResize="0"/>
          <p:nvPr/>
        </p:nvPicPr>
        <p:blipFill rotWithShape="1">
          <a:blip r:embed="rId3">
            <a:alphaModFix/>
          </a:blip>
          <a:srcRect b="0" l="0" r="0" t="0"/>
          <a:stretch/>
        </p:blipFill>
        <p:spPr>
          <a:xfrm>
            <a:off x="435900" y="2662550"/>
            <a:ext cx="2498481" cy="1047750"/>
          </a:xfrm>
          <a:prstGeom prst="rect">
            <a:avLst/>
          </a:prstGeom>
          <a:noFill/>
          <a:ln>
            <a:noFill/>
          </a:ln>
        </p:spPr>
      </p:pic>
      <p:pic>
        <p:nvPicPr>
          <p:cNvPr id="479" name="Google Shape;479;p42"/>
          <p:cNvPicPr preferRelativeResize="0"/>
          <p:nvPr/>
        </p:nvPicPr>
        <p:blipFill rotWithShape="1">
          <a:blip r:embed="rId4">
            <a:alphaModFix/>
          </a:blip>
          <a:srcRect b="0" l="0" r="0" t="0"/>
          <a:stretch/>
        </p:blipFill>
        <p:spPr>
          <a:xfrm>
            <a:off x="3158325" y="2613725"/>
            <a:ext cx="2714625" cy="1009650"/>
          </a:xfrm>
          <a:prstGeom prst="rect">
            <a:avLst/>
          </a:prstGeom>
          <a:noFill/>
          <a:ln>
            <a:noFill/>
          </a:ln>
        </p:spPr>
      </p:pic>
      <p:pic>
        <p:nvPicPr>
          <p:cNvPr id="480" name="Google Shape;480;p42"/>
          <p:cNvPicPr preferRelativeResize="0"/>
          <p:nvPr/>
        </p:nvPicPr>
        <p:blipFill rotWithShape="1">
          <a:blip r:embed="rId5">
            <a:alphaModFix/>
          </a:blip>
          <a:srcRect b="0" l="0" r="0" t="0"/>
          <a:stretch/>
        </p:blipFill>
        <p:spPr>
          <a:xfrm>
            <a:off x="6159200" y="2613725"/>
            <a:ext cx="2924175" cy="1047750"/>
          </a:xfrm>
          <a:prstGeom prst="rect">
            <a:avLst/>
          </a:prstGeom>
          <a:noFill/>
          <a:ln>
            <a:noFill/>
          </a:ln>
        </p:spPr>
      </p:pic>
      <p:sp>
        <p:nvSpPr>
          <p:cNvPr id="481" name="Google Shape;481;p42"/>
          <p:cNvSpPr txBox="1"/>
          <p:nvPr/>
        </p:nvSpPr>
        <p:spPr>
          <a:xfrm>
            <a:off x="456200" y="2263150"/>
            <a:ext cx="1252200" cy="26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F3F3F"/>
                </a:solidFill>
                <a:latin typeface="Gill Sans"/>
                <a:ea typeface="Gill Sans"/>
                <a:cs typeface="Gill Sans"/>
                <a:sym typeface="Gill Sans"/>
              </a:rPr>
              <a:t>Llama 2</a:t>
            </a:r>
            <a:endParaRPr b="1" i="0" sz="1400" u="none" cap="none" strike="noStrike">
              <a:solidFill>
                <a:srgbClr val="3F3F3F"/>
              </a:solidFill>
              <a:latin typeface="Gill Sans"/>
              <a:ea typeface="Gill Sans"/>
              <a:cs typeface="Gill Sans"/>
              <a:sym typeface="Gill Sans"/>
            </a:endParaRPr>
          </a:p>
        </p:txBody>
      </p:sp>
      <p:sp>
        <p:nvSpPr>
          <p:cNvPr id="482" name="Google Shape;482;p42"/>
          <p:cNvSpPr txBox="1"/>
          <p:nvPr/>
        </p:nvSpPr>
        <p:spPr>
          <a:xfrm>
            <a:off x="3158325" y="2303250"/>
            <a:ext cx="1252200" cy="26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F3F3F"/>
                </a:solidFill>
                <a:latin typeface="Gill Sans"/>
                <a:ea typeface="Gill Sans"/>
                <a:cs typeface="Gill Sans"/>
                <a:sym typeface="Gill Sans"/>
              </a:rPr>
              <a:t>Llama 3</a:t>
            </a:r>
            <a:endParaRPr b="1" i="0" sz="1400" u="none" cap="none" strike="noStrike">
              <a:solidFill>
                <a:srgbClr val="3F3F3F"/>
              </a:solidFill>
              <a:latin typeface="Gill Sans"/>
              <a:ea typeface="Gill Sans"/>
              <a:cs typeface="Gill Sans"/>
              <a:sym typeface="Gill Sans"/>
            </a:endParaRPr>
          </a:p>
        </p:txBody>
      </p:sp>
      <p:sp>
        <p:nvSpPr>
          <p:cNvPr id="483" name="Google Shape;483;p42"/>
          <p:cNvSpPr txBox="1"/>
          <p:nvPr/>
        </p:nvSpPr>
        <p:spPr>
          <a:xfrm>
            <a:off x="6159200" y="2263150"/>
            <a:ext cx="1252200" cy="26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F3F3F"/>
                </a:solidFill>
                <a:latin typeface="Gill Sans"/>
                <a:ea typeface="Gill Sans"/>
                <a:cs typeface="Gill Sans"/>
                <a:sym typeface="Gill Sans"/>
              </a:rPr>
              <a:t>Llama 3.1</a:t>
            </a:r>
            <a:endParaRPr b="1" i="0" sz="1400" u="none" cap="none" strike="noStrike">
              <a:solidFill>
                <a:srgbClr val="3F3F3F"/>
              </a:solidFill>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9"/>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a:latin typeface="Comic Sans MS"/>
                <a:ea typeface="Comic Sans MS"/>
                <a:cs typeface="Comic Sans MS"/>
                <a:sym typeface="Comic Sans MS"/>
              </a:rPr>
              <a:t>Why these </a:t>
            </a:r>
            <a:r>
              <a:rPr b="1" lang="en">
                <a:latin typeface="Comic Sans MS"/>
                <a:ea typeface="Comic Sans MS"/>
                <a:cs typeface="Comic Sans MS"/>
                <a:sym typeface="Comic Sans MS"/>
              </a:rPr>
              <a:t>Evaluation Metrics ?</a:t>
            </a:r>
            <a:endParaRPr b="1">
              <a:latin typeface="Comic Sans MS"/>
              <a:ea typeface="Comic Sans MS"/>
              <a:cs typeface="Comic Sans MS"/>
              <a:sym typeface="Comic Sans MS"/>
            </a:endParaRPr>
          </a:p>
        </p:txBody>
      </p:sp>
      <p:sp>
        <p:nvSpPr>
          <p:cNvPr id="489" name="Google Shape;489;p39"/>
          <p:cNvSpPr txBox="1"/>
          <p:nvPr>
            <p:ph idx="1" type="body"/>
          </p:nvPr>
        </p:nvSpPr>
        <p:spPr>
          <a:xfrm>
            <a:off x="435894" y="1755648"/>
            <a:ext cx="8272200" cy="2725800"/>
          </a:xfrm>
          <a:prstGeom prst="rect">
            <a:avLst/>
          </a:prstGeom>
          <a:noFill/>
          <a:ln>
            <a:noFill/>
          </a:ln>
        </p:spPr>
        <p:txBody>
          <a:bodyPr anchorCtr="0" anchor="ctr" bIns="34275" lIns="68575" spcFirstLastPara="1" rIns="68575" wrap="square" tIns="34275">
            <a:normAutofit/>
          </a:bodyPr>
          <a:lstStyle/>
          <a:p>
            <a:pPr indent="-298450" lvl="0" marL="457200" rtl="0" algn="l">
              <a:lnSpc>
                <a:spcPct val="115000"/>
              </a:lnSpc>
              <a:spcBef>
                <a:spcPts val="120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Relevance to Clinical Texts</a:t>
            </a:r>
            <a:r>
              <a:rPr lang="en" sz="1100">
                <a:solidFill>
                  <a:schemeClr val="dk1"/>
                </a:solidFill>
                <a:latin typeface="Arial"/>
                <a:ea typeface="Arial"/>
                <a:cs typeface="Arial"/>
                <a:sym typeface="Arial"/>
              </a:rPr>
              <a:t>: Metrics like </a:t>
            </a:r>
            <a:r>
              <a:rPr b="1" lang="en" sz="1100">
                <a:solidFill>
                  <a:schemeClr val="dk1"/>
                </a:solidFill>
                <a:latin typeface="Arial"/>
                <a:ea typeface="Arial"/>
                <a:cs typeface="Arial"/>
                <a:sym typeface="Arial"/>
              </a:rPr>
              <a:t>BERT Score</a:t>
            </a:r>
            <a:r>
              <a:rPr lang="en" sz="1100">
                <a:solidFill>
                  <a:schemeClr val="dk1"/>
                </a:solidFill>
                <a:latin typeface="Arial"/>
                <a:ea typeface="Arial"/>
                <a:cs typeface="Arial"/>
                <a:sym typeface="Arial"/>
              </a:rPr>
              <a:t> and </a:t>
            </a:r>
            <a:r>
              <a:rPr b="1" lang="en" sz="1100">
                <a:solidFill>
                  <a:schemeClr val="dk1"/>
                </a:solidFill>
                <a:latin typeface="Arial"/>
                <a:ea typeface="Arial"/>
                <a:cs typeface="Arial"/>
                <a:sym typeface="Arial"/>
              </a:rPr>
              <a:t>ROUGE</a:t>
            </a:r>
            <a:r>
              <a:rPr lang="en" sz="1100">
                <a:solidFill>
                  <a:schemeClr val="dk1"/>
                </a:solidFill>
                <a:latin typeface="Arial"/>
                <a:ea typeface="Arial"/>
                <a:cs typeface="Arial"/>
                <a:sym typeface="Arial"/>
              </a:rPr>
              <a:t> ensure the generated text aligns semantically and contextually with reference material, critical for extracting actionable insights from clinical narratives.</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Balancing Class Imbalance</a:t>
            </a:r>
            <a:r>
              <a:rPr lang="en" sz="1100">
                <a:solidFill>
                  <a:schemeClr val="dk1"/>
                </a:solidFill>
                <a:latin typeface="Arial"/>
                <a:ea typeface="Arial"/>
                <a:cs typeface="Arial"/>
                <a:sym typeface="Arial"/>
              </a:rPr>
              <a:t>: Metrics such as </a:t>
            </a:r>
            <a:r>
              <a:rPr b="1" lang="en" sz="1100">
                <a:solidFill>
                  <a:schemeClr val="dk1"/>
                </a:solidFill>
                <a:latin typeface="Arial"/>
                <a:ea typeface="Arial"/>
                <a:cs typeface="Arial"/>
                <a:sym typeface="Arial"/>
              </a:rPr>
              <a:t>AUPRC</a:t>
            </a:r>
            <a:r>
              <a:rPr lang="en" sz="1100">
                <a:solidFill>
                  <a:schemeClr val="dk1"/>
                </a:solidFill>
                <a:latin typeface="Arial"/>
                <a:ea typeface="Arial"/>
                <a:cs typeface="Arial"/>
                <a:sym typeface="Arial"/>
              </a:rPr>
              <a:t> and </a:t>
            </a:r>
            <a:r>
              <a:rPr b="1" lang="en" sz="1100">
                <a:solidFill>
                  <a:schemeClr val="dk1"/>
                </a:solidFill>
                <a:latin typeface="Arial"/>
                <a:ea typeface="Arial"/>
                <a:cs typeface="Arial"/>
                <a:sym typeface="Arial"/>
              </a:rPr>
              <a:t>F1 Score</a:t>
            </a:r>
            <a:r>
              <a:rPr lang="en" sz="1100">
                <a:solidFill>
                  <a:schemeClr val="dk1"/>
                </a:solidFill>
                <a:latin typeface="Arial"/>
                <a:ea typeface="Arial"/>
                <a:cs typeface="Arial"/>
                <a:sym typeface="Arial"/>
              </a:rPr>
              <a:t> are well-suited for handling imbalanced datasets like hospital readmissions, where positive readmission cases are fewer.</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Precision Matters in Healthcare</a:t>
            </a:r>
            <a:r>
              <a:rPr lang="en" sz="1100">
                <a:solidFill>
                  <a:schemeClr val="dk1"/>
                </a:solidFill>
                <a:latin typeface="Arial"/>
                <a:ea typeface="Arial"/>
                <a:cs typeface="Arial"/>
                <a:sym typeface="Arial"/>
              </a:rPr>
              <a:t>: High </a:t>
            </a:r>
            <a:r>
              <a:rPr b="1" lang="en" sz="1100">
                <a:solidFill>
                  <a:schemeClr val="dk1"/>
                </a:solidFill>
                <a:latin typeface="Arial"/>
                <a:ea typeface="Arial"/>
                <a:cs typeface="Arial"/>
                <a:sym typeface="Arial"/>
              </a:rPr>
              <a:t>precision</a:t>
            </a:r>
            <a:r>
              <a:rPr lang="en" sz="1100">
                <a:solidFill>
                  <a:schemeClr val="dk1"/>
                </a:solidFill>
                <a:latin typeface="Arial"/>
                <a:ea typeface="Arial"/>
                <a:cs typeface="Arial"/>
                <a:sym typeface="Arial"/>
              </a:rPr>
              <a:t> is crucial to minimize false positives, which could lead to unnecessary interventions or missed opportunities for care.</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AutoNum type="arabicPeriod"/>
            </a:pPr>
            <a:r>
              <a:rPr b="1" lang="en" sz="1100">
                <a:solidFill>
                  <a:schemeClr val="dk1"/>
                </a:solidFill>
                <a:latin typeface="Arial"/>
                <a:ea typeface="Arial"/>
                <a:cs typeface="Arial"/>
                <a:sym typeface="Arial"/>
              </a:rPr>
              <a:t>Practicality and Interpretability</a:t>
            </a:r>
            <a:r>
              <a:rPr lang="en" sz="1100">
                <a:solidFill>
                  <a:schemeClr val="dk1"/>
                </a:solidFill>
                <a:latin typeface="Arial"/>
                <a:ea typeface="Arial"/>
                <a:cs typeface="Arial"/>
                <a:sym typeface="Arial"/>
              </a:rPr>
              <a:t>: These metrics are widely recognized in NLP and classification tasks, ensuring robust, reproducible, and interpretable results.</a:t>
            </a:r>
            <a:endParaRPr sz="1100">
              <a:solidFill>
                <a:schemeClr val="dk1"/>
              </a:solidFill>
              <a:latin typeface="Arial"/>
              <a:ea typeface="Arial"/>
              <a:cs typeface="Arial"/>
              <a:sym typeface="Arial"/>
            </a:endParaRPr>
          </a:p>
          <a:p>
            <a:pPr indent="0" lvl="0" marL="0" rtl="0" algn="l">
              <a:lnSpc>
                <a:spcPct val="100000"/>
              </a:lnSpc>
              <a:spcBef>
                <a:spcPts val="1200"/>
              </a:spcBef>
              <a:spcAft>
                <a:spcPts val="0"/>
              </a:spcAft>
              <a:buSzPts val="1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1c835961b8_0_245"/>
          <p:cNvSpPr txBox="1"/>
          <p:nvPr>
            <p:ph type="title"/>
          </p:nvPr>
        </p:nvSpPr>
        <p:spPr>
          <a:xfrm>
            <a:off x="337500" y="343546"/>
            <a:ext cx="8272200" cy="46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
                <a:latin typeface="Comic Sans MS"/>
                <a:ea typeface="Comic Sans MS"/>
                <a:cs typeface="Comic Sans MS"/>
                <a:sym typeface="Comic Sans MS"/>
              </a:rPr>
              <a:t>Technological Survey</a:t>
            </a:r>
            <a:endParaRPr b="1">
              <a:latin typeface="Comic Sans MS"/>
              <a:ea typeface="Comic Sans MS"/>
              <a:cs typeface="Comic Sans MS"/>
              <a:sym typeface="Comic Sans MS"/>
            </a:endParaRPr>
          </a:p>
        </p:txBody>
      </p:sp>
      <p:graphicFrame>
        <p:nvGraphicFramePr>
          <p:cNvPr id="145" name="Google Shape;145;g31c835961b8_0_245"/>
          <p:cNvGraphicFramePr/>
          <p:nvPr/>
        </p:nvGraphicFramePr>
        <p:xfrm>
          <a:off x="123550" y="813350"/>
          <a:ext cx="3000000" cy="3000000"/>
        </p:xfrm>
        <a:graphic>
          <a:graphicData uri="http://schemas.openxmlformats.org/drawingml/2006/table">
            <a:tbl>
              <a:tblPr>
                <a:noFill/>
                <a:tableStyleId>{8D2AEF91-0547-44E3-96AF-6C280639A8E8}</a:tableStyleId>
              </a:tblPr>
              <a:tblGrid>
                <a:gridCol w="1779375"/>
                <a:gridCol w="1779375"/>
                <a:gridCol w="1779375"/>
                <a:gridCol w="1779375"/>
                <a:gridCol w="1779375"/>
              </a:tblGrid>
              <a:tr h="457800">
                <a:tc>
                  <a:txBody>
                    <a:bodyPr/>
                    <a:lstStyle/>
                    <a:p>
                      <a:pPr indent="0" lvl="0" marL="0" rtl="0" algn="l">
                        <a:lnSpc>
                          <a:spcPct val="115000"/>
                        </a:lnSpc>
                        <a:spcBef>
                          <a:spcPts val="0"/>
                        </a:spcBef>
                        <a:spcAft>
                          <a:spcPts val="0"/>
                        </a:spcAft>
                        <a:buNone/>
                      </a:pPr>
                      <a:r>
                        <a:rPr b="1" lang="en" sz="1200">
                          <a:latin typeface="Gill Sans"/>
                          <a:ea typeface="Gill Sans"/>
                          <a:cs typeface="Gill Sans"/>
                          <a:sym typeface="Gill Sans"/>
                        </a:rPr>
                        <a:t>Paper</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Approach/ Model</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Algorithm</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Comparison Method</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Best Performing Model</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579525">
                <a:tc>
                  <a:txBody>
                    <a:bodyPr/>
                    <a:lstStyle/>
                    <a:p>
                      <a:pPr indent="0" lvl="0" marL="0" rtl="0" algn="l">
                        <a:spcBef>
                          <a:spcPts val="0"/>
                        </a:spcBef>
                        <a:spcAft>
                          <a:spcPts val="0"/>
                        </a:spcAft>
                        <a:buNone/>
                      </a:pPr>
                      <a:r>
                        <a:rPr lang="en" sz="1200">
                          <a:latin typeface="Gill Sans"/>
                          <a:ea typeface="Gill Sans"/>
                          <a:cs typeface="Gill Sans"/>
                          <a:sym typeface="Gill Sans"/>
                        </a:rPr>
                        <a:t>Multi-model</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Comparison for Classification of Medical Records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BERT, BioBERT,</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PubMedBERT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Natural Language</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Processing (NLP)</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Performance</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metrics including accuracy, precision, recall, micro F1-score, macro</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F1-score, and weighted F1-score, confusion matrices, ROC curves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PubMedBERT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259025">
                <a:tc>
                  <a:txBody>
                    <a:bodyPr/>
                    <a:lstStyle/>
                    <a:p>
                      <a:pPr indent="0" lvl="0" marL="0" rtl="0" algn="l">
                        <a:spcBef>
                          <a:spcPts val="0"/>
                        </a:spcBef>
                        <a:spcAft>
                          <a:spcPts val="0"/>
                        </a:spcAft>
                        <a:buNone/>
                      </a:pPr>
                      <a:r>
                        <a:rPr lang="en" sz="1200">
                          <a:latin typeface="Gill Sans"/>
                          <a:ea typeface="Gill Sans"/>
                          <a:cs typeface="Gill Sans"/>
                          <a:sym typeface="Gill Sans"/>
                        </a:rPr>
                        <a:t>ChatGPT and</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Large Language Models in Healthcare</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ChatGPT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Large Language Model (LLM)</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Case studies, evaluation of generated reports</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and diagnoses, discussion of opportunities and risks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ChatGPT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78300">
                <a:tc>
                  <a:txBody>
                    <a:bodyPr/>
                    <a:lstStyle/>
                    <a:p>
                      <a:pPr indent="0" lvl="0" marL="0" rtl="0" algn="l">
                        <a:spcBef>
                          <a:spcPts val="0"/>
                        </a:spcBef>
                        <a:spcAft>
                          <a:spcPts val="0"/>
                        </a:spcAft>
                        <a:buNone/>
                      </a:pPr>
                      <a:r>
                        <a:rPr lang="en" sz="1200">
                          <a:latin typeface="Gill Sans"/>
                          <a:ea typeface="Gill Sans"/>
                          <a:cs typeface="Gill Sans"/>
                          <a:sym typeface="Gill Sans"/>
                        </a:rPr>
                        <a:t>Fine-Tuning LLaMA-3 for Physician Letter Generation</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LLaMA-3 (8B)</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Gill Sans"/>
                          <a:ea typeface="Gill Sans"/>
                          <a:cs typeface="Gill Sans"/>
                          <a:sym typeface="Gill Sans"/>
                        </a:rPr>
                        <a:t>QLoRA</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Fine-tuned for radiation oncology-specific tasks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Fine-tuned LLaMA-3 with QLoRA</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3"/>
          <p:cNvSpPr txBox="1"/>
          <p:nvPr>
            <p:ph type="title"/>
          </p:nvPr>
        </p:nvSpPr>
        <p:spPr>
          <a:xfrm>
            <a:off x="617222" y="1697250"/>
            <a:ext cx="3855300" cy="8745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900">
                <a:latin typeface="Comic Sans MS"/>
                <a:ea typeface="Comic Sans MS"/>
                <a:cs typeface="Comic Sans MS"/>
                <a:sym typeface="Comic Sans MS"/>
              </a:rPr>
              <a:t>System design </a:t>
            </a:r>
            <a:endParaRPr b="1" sz="1900">
              <a:latin typeface="Comic Sans MS"/>
              <a:ea typeface="Comic Sans MS"/>
              <a:cs typeface="Comic Sans MS"/>
              <a:sym typeface="Comic Sans MS"/>
            </a:endParaRPr>
          </a:p>
          <a:p>
            <a:pPr indent="0" lvl="0" marL="0" rtl="0" algn="l">
              <a:lnSpc>
                <a:spcPct val="100000"/>
              </a:lnSpc>
              <a:spcBef>
                <a:spcPts val="0"/>
              </a:spcBef>
              <a:spcAft>
                <a:spcPts val="0"/>
              </a:spcAft>
              <a:buSzPts val="1400"/>
              <a:buNone/>
            </a:pPr>
            <a:r>
              <a:rPr b="1" lang="en" sz="1900">
                <a:latin typeface="Comic Sans MS"/>
                <a:ea typeface="Comic Sans MS"/>
                <a:cs typeface="Comic Sans MS"/>
                <a:sym typeface="Comic Sans MS"/>
              </a:rPr>
              <a:t>Architecture</a:t>
            </a:r>
            <a:endParaRPr b="1" sz="1900">
              <a:latin typeface="Comic Sans MS"/>
              <a:ea typeface="Comic Sans MS"/>
              <a:cs typeface="Comic Sans MS"/>
              <a:sym typeface="Comic Sans MS"/>
            </a:endParaRPr>
          </a:p>
        </p:txBody>
      </p:sp>
      <p:pic>
        <p:nvPicPr>
          <p:cNvPr id="495" name="Google Shape;495;p43"/>
          <p:cNvPicPr preferRelativeResize="0"/>
          <p:nvPr/>
        </p:nvPicPr>
        <p:blipFill rotWithShape="1">
          <a:blip r:embed="rId3">
            <a:alphaModFix/>
          </a:blip>
          <a:srcRect b="0" l="0" r="0" t="0"/>
          <a:stretch/>
        </p:blipFill>
        <p:spPr>
          <a:xfrm>
            <a:off x="3041375" y="484950"/>
            <a:ext cx="6102626" cy="4658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31c835961b8_0_0"/>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Achievements</a:t>
            </a:r>
            <a:endParaRPr/>
          </a:p>
        </p:txBody>
      </p:sp>
      <p:sp>
        <p:nvSpPr>
          <p:cNvPr id="501" name="Google Shape;501;g31c835961b8_0_0"/>
          <p:cNvSpPr txBox="1"/>
          <p:nvPr>
            <p:ph idx="1" type="body"/>
          </p:nvPr>
        </p:nvSpPr>
        <p:spPr>
          <a:xfrm>
            <a:off x="829500" y="1648325"/>
            <a:ext cx="6684600" cy="3387900"/>
          </a:xfrm>
          <a:prstGeom prst="rect">
            <a:avLst/>
          </a:prstGeom>
        </p:spPr>
        <p:txBody>
          <a:bodyPr anchorCtr="0" anchor="ctr" bIns="34275" lIns="68575" spcFirstLastPara="1" rIns="68575" wrap="square" tIns="34275">
            <a:normAutofit fontScale="85000" lnSpcReduction="20000"/>
          </a:bodyPr>
          <a:lstStyle/>
          <a:p>
            <a:pPr indent="0" lvl="0" marL="0" rtl="0" algn="l">
              <a:spcBef>
                <a:spcPts val="300"/>
              </a:spcBef>
              <a:spcAft>
                <a:spcPts val="0"/>
              </a:spcAft>
              <a:buClr>
                <a:schemeClr val="dk1"/>
              </a:buClr>
              <a:buSzPct val="100000"/>
              <a:buFont typeface="Arial"/>
              <a:buNone/>
            </a:pPr>
            <a:r>
              <a:rPr b="1" lang="en" sz="1100">
                <a:solidFill>
                  <a:schemeClr val="dk1"/>
                </a:solidFill>
                <a:latin typeface="Arial"/>
                <a:ea typeface="Arial"/>
                <a:cs typeface="Arial"/>
                <a:sym typeface="Arial"/>
              </a:rPr>
              <a:t>Implementation of Multiple Language Models</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 sz="1100">
                <a:solidFill>
                  <a:schemeClr val="dk1"/>
                </a:solidFill>
                <a:latin typeface="Arial"/>
                <a:ea typeface="Arial"/>
                <a:cs typeface="Arial"/>
                <a:sym typeface="Arial"/>
              </a:rPr>
              <a:t>Clinical BERT, Mistral, Llama, and GPT models tailored for hospital readmission predictions.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latin typeface="Arial"/>
                <a:ea typeface="Arial"/>
                <a:cs typeface="Arial"/>
                <a:sym typeface="Arial"/>
              </a:rPr>
              <a:t>Data Acquisition and Efficient Storage</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 sz="1100">
                <a:solidFill>
                  <a:schemeClr val="dk1"/>
                </a:solidFill>
                <a:latin typeface="Arial"/>
                <a:ea typeface="Arial"/>
                <a:cs typeface="Arial"/>
                <a:sym typeface="Arial"/>
              </a:rPr>
              <a:t>Leveraged MIMIC-III dataset using AWS S3 for scalable data storage and processing.</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latin typeface="Arial"/>
                <a:ea typeface="Arial"/>
                <a:cs typeface="Arial"/>
                <a:sym typeface="Arial"/>
              </a:rPr>
              <a:t>Advanced Similarity Search &amp; Embedding Techniques</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 sz="1100">
                <a:solidFill>
                  <a:schemeClr val="dk1"/>
                </a:solidFill>
                <a:latin typeface="Arial"/>
                <a:ea typeface="Arial"/>
                <a:cs typeface="Arial"/>
                <a:sym typeface="Arial"/>
              </a:rPr>
              <a:t>Utilized BAAI embeddings with Sentence Transformers for improved semantic similarity.</a:t>
            </a:r>
            <a:endParaRPr sz="1100">
              <a:solidFill>
                <a:schemeClr val="dk1"/>
              </a:solidFill>
              <a:latin typeface="Arial"/>
              <a:ea typeface="Arial"/>
              <a:cs typeface="Arial"/>
              <a:sym typeface="Arial"/>
            </a:endParaRPr>
          </a:p>
          <a:p>
            <a:pPr indent="-287972" lvl="0" marL="457200" rtl="0" algn="l">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Integrated Hugging Face libraries for embedding generation and model fine-tuning.</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latin typeface="Arial"/>
                <a:ea typeface="Arial"/>
                <a:cs typeface="Arial"/>
                <a:sym typeface="Arial"/>
              </a:rPr>
              <a:t>Efficient Model Deployment &amp; Orchestration</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 sz="1100">
                <a:solidFill>
                  <a:schemeClr val="dk1"/>
                </a:solidFill>
                <a:latin typeface="Arial"/>
                <a:ea typeface="Arial"/>
                <a:cs typeface="Arial"/>
                <a:sym typeface="Arial"/>
              </a:rPr>
              <a:t>Used FAISS indexing with Llama CPP, LlamaIndex, and LangChain for modular and efficient query processing.</a:t>
            </a:r>
            <a:endParaRPr sz="1100">
              <a:solidFill>
                <a:schemeClr val="dk1"/>
              </a:solidFill>
              <a:latin typeface="Arial"/>
              <a:ea typeface="Arial"/>
              <a:cs typeface="Arial"/>
              <a:sym typeface="Arial"/>
            </a:endParaRPr>
          </a:p>
          <a:p>
            <a:pPr indent="-287972" lvl="0" marL="457200" rtl="0" algn="l">
              <a:lnSpc>
                <a:spcPct val="115000"/>
              </a:lnSpc>
              <a:spcBef>
                <a:spcPts val="0"/>
              </a:spcBef>
              <a:spcAft>
                <a:spcPts val="0"/>
              </a:spcAft>
              <a:buClr>
                <a:schemeClr val="dk1"/>
              </a:buClr>
              <a:buSzPct val="100000"/>
              <a:buFont typeface="Arial"/>
              <a:buChar char="●"/>
            </a:pPr>
            <a:r>
              <a:rPr lang="en" sz="1100">
                <a:solidFill>
                  <a:schemeClr val="dk1"/>
                </a:solidFill>
                <a:latin typeface="Arial"/>
                <a:ea typeface="Arial"/>
                <a:cs typeface="Arial"/>
                <a:sym typeface="Arial"/>
              </a:rPr>
              <a:t>Deployed models using Ollama and other lightweight frameworks to optimize resource usage.</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latin typeface="Arial"/>
                <a:ea typeface="Arial"/>
                <a:cs typeface="Arial"/>
                <a:sym typeface="Arial"/>
              </a:rPr>
              <a:t>User Interface Development</a:t>
            </a:r>
            <a:endParaRPr b="1" sz="1100">
              <a:solidFill>
                <a:schemeClr val="dk1"/>
              </a:solidFill>
              <a:latin typeface="Arial"/>
              <a:ea typeface="Arial"/>
              <a:cs typeface="Arial"/>
              <a:sym typeface="Arial"/>
            </a:endParaRPr>
          </a:p>
          <a:p>
            <a:pPr indent="-287972" lvl="0" marL="457200" rtl="0" algn="l">
              <a:lnSpc>
                <a:spcPct val="115000"/>
              </a:lnSpc>
              <a:spcBef>
                <a:spcPts val="1200"/>
              </a:spcBef>
              <a:spcAft>
                <a:spcPts val="0"/>
              </a:spcAft>
              <a:buClr>
                <a:schemeClr val="dk1"/>
              </a:buClr>
              <a:buSzPct val="100000"/>
              <a:buFont typeface="Arial"/>
              <a:buChar char="●"/>
            </a:pPr>
            <a:r>
              <a:rPr lang="en" sz="1100">
                <a:solidFill>
                  <a:schemeClr val="dk1"/>
                </a:solidFill>
                <a:latin typeface="Arial"/>
                <a:ea typeface="Arial"/>
                <a:cs typeface="Arial"/>
                <a:sym typeface="Arial"/>
              </a:rPr>
              <a:t>Created an interactive Streamlit UI for model selection, enhancing user accessibility and clinical predictions.</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31c835961b8_0_5"/>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b="1" lang="en">
                <a:latin typeface="Comic Sans MS"/>
                <a:ea typeface="Comic Sans MS"/>
                <a:cs typeface="Comic Sans MS"/>
                <a:sym typeface="Comic Sans MS"/>
              </a:rPr>
              <a:t>Constraints</a:t>
            </a:r>
            <a:endParaRPr b="1">
              <a:latin typeface="Comic Sans MS"/>
              <a:ea typeface="Comic Sans MS"/>
              <a:cs typeface="Comic Sans MS"/>
              <a:sym typeface="Comic Sans MS"/>
            </a:endParaRPr>
          </a:p>
        </p:txBody>
      </p:sp>
      <p:sp>
        <p:nvSpPr>
          <p:cNvPr id="507" name="Google Shape;507;g31c835961b8_0_5"/>
          <p:cNvSpPr txBox="1"/>
          <p:nvPr>
            <p:ph idx="1" type="body"/>
          </p:nvPr>
        </p:nvSpPr>
        <p:spPr>
          <a:xfrm>
            <a:off x="435900" y="1755650"/>
            <a:ext cx="6049500" cy="3387900"/>
          </a:xfrm>
          <a:prstGeom prst="rect">
            <a:avLst/>
          </a:prstGeom>
        </p:spPr>
        <p:txBody>
          <a:bodyPr anchorCtr="0" anchor="ctr" bIns="34275" lIns="68575" spcFirstLastPara="1" rIns="68575" wrap="square" tIns="34275">
            <a:normAutofit lnSpcReduction="20000"/>
          </a:bodyPr>
          <a:lstStyle/>
          <a:p>
            <a:pPr indent="0" lvl="0" marL="0" rtl="0" algn="l">
              <a:spcBef>
                <a:spcPts val="300"/>
              </a:spcBef>
              <a:spcAft>
                <a:spcPts val="0"/>
              </a:spcAft>
              <a:buClr>
                <a:schemeClr val="dk1"/>
              </a:buClr>
              <a:buSzPts val="1100"/>
              <a:buFont typeface="Arial"/>
              <a:buNone/>
            </a:pPr>
            <a:r>
              <a:rPr b="1" lang="en" sz="1100">
                <a:solidFill>
                  <a:schemeClr val="dk1"/>
                </a:solidFill>
                <a:latin typeface="Arial"/>
                <a:ea typeface="Arial"/>
                <a:cs typeface="Arial"/>
                <a:sym typeface="Arial"/>
              </a:rPr>
              <a:t>Challenges in Data Acquisition and Filtering</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Issues with accessing and cleaning MIMIC-III data for ICU admissions.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Computational Limitations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Large model sizes required tensor optimizations for GCP deployment.</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Hardware Requirements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ClinicalBERT deployment needed GPU resources for effective performance.</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Latency in Response Times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Delays due to integrating GPT models impacted user experience.</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High Infrastructure and Maintenance Costs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Significant expenses for cloud storage and GPU usage on GCP.</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1c835961b8_0_10"/>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Evaluating the correctness of the model</a:t>
            </a:r>
            <a:br>
              <a:rPr lang="en"/>
            </a:br>
            <a:br>
              <a:rPr lang="en"/>
            </a:br>
            <a:r>
              <a:rPr i="1" lang="en"/>
              <a:t>Consistency</a:t>
            </a:r>
            <a:endParaRPr i="1"/>
          </a:p>
        </p:txBody>
      </p:sp>
      <p:pic>
        <p:nvPicPr>
          <p:cNvPr id="513" name="Google Shape;513;g31c835961b8_0_10"/>
          <p:cNvPicPr preferRelativeResize="0"/>
          <p:nvPr/>
        </p:nvPicPr>
        <p:blipFill>
          <a:blip r:embed="rId3">
            <a:alphaModFix/>
          </a:blip>
          <a:stretch>
            <a:fillRect/>
          </a:stretch>
        </p:blipFill>
        <p:spPr>
          <a:xfrm>
            <a:off x="1178350" y="1762525"/>
            <a:ext cx="5943600" cy="2733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31c835961b8_0_15"/>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Evaluating the correctness of the model</a:t>
            </a:r>
            <a:br>
              <a:rPr lang="en"/>
            </a:br>
            <a:br>
              <a:rPr lang="en"/>
            </a:br>
            <a:r>
              <a:rPr i="1" lang="en"/>
              <a:t>Token &amp; contextual Reliability</a:t>
            </a:r>
            <a:endParaRPr/>
          </a:p>
        </p:txBody>
      </p:sp>
      <p:pic>
        <p:nvPicPr>
          <p:cNvPr id="519" name="Google Shape;519;g31c835961b8_0_15"/>
          <p:cNvPicPr preferRelativeResize="0"/>
          <p:nvPr/>
        </p:nvPicPr>
        <p:blipFill>
          <a:blip r:embed="rId3">
            <a:alphaModFix/>
          </a:blip>
          <a:stretch>
            <a:fillRect/>
          </a:stretch>
        </p:blipFill>
        <p:spPr>
          <a:xfrm>
            <a:off x="1395775" y="1518600"/>
            <a:ext cx="5943600" cy="297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31c835961b8_0_20"/>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Query response Time</a:t>
            </a:r>
            <a:endParaRPr/>
          </a:p>
        </p:txBody>
      </p:sp>
      <p:sp>
        <p:nvSpPr>
          <p:cNvPr id="525" name="Google Shape;525;g31c835961b8_0_20"/>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rPr lang="en"/>
              <a:t>Clinical Bert Average Response Time : 1.3 Sec</a:t>
            </a:r>
            <a:br>
              <a:rPr lang="en"/>
            </a:br>
            <a:r>
              <a:rPr lang="en"/>
              <a:t>Bio_Mistral Average Response Time : 6.34 Sec</a:t>
            </a:r>
            <a:endParaRPr/>
          </a:p>
          <a:p>
            <a:pPr indent="0" lvl="0" marL="0" rtl="0" algn="l">
              <a:spcBef>
                <a:spcPts val="300"/>
              </a:spcBef>
              <a:spcAft>
                <a:spcPts val="0"/>
              </a:spcAft>
              <a:buNone/>
            </a:pPr>
            <a:r>
              <a:rPr lang="en"/>
              <a:t>Mistral 7b Average Response Time: 13.45 Sec</a:t>
            </a:r>
            <a:endParaRPr/>
          </a:p>
          <a:p>
            <a:pPr indent="0" lvl="0" marL="0" rtl="0" algn="l">
              <a:spcBef>
                <a:spcPts val="300"/>
              </a:spcBef>
              <a:spcAft>
                <a:spcPts val="0"/>
              </a:spcAft>
              <a:buNone/>
            </a:pPr>
            <a:r>
              <a:rPr lang="en"/>
              <a:t>Llama 2 , Llama 3 and Llama 3.1 takes an average of 20- 25 sec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31c835961b8_0_25"/>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AI Explainability</a:t>
            </a:r>
            <a:endParaRPr/>
          </a:p>
        </p:txBody>
      </p:sp>
      <p:sp>
        <p:nvSpPr>
          <p:cNvPr id="531" name="Google Shape;531;g31c835961b8_0_25"/>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t/>
            </a:r>
            <a:endParaRPr/>
          </a:p>
        </p:txBody>
      </p:sp>
      <p:pic>
        <p:nvPicPr>
          <p:cNvPr id="532" name="Google Shape;532;g31c835961b8_0_25"/>
          <p:cNvPicPr preferRelativeResize="0"/>
          <p:nvPr/>
        </p:nvPicPr>
        <p:blipFill>
          <a:blip r:embed="rId3">
            <a:alphaModFix/>
          </a:blip>
          <a:stretch>
            <a:fillRect/>
          </a:stretch>
        </p:blipFill>
        <p:spPr>
          <a:xfrm>
            <a:off x="435900" y="1632650"/>
            <a:ext cx="8272200" cy="297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31c835961b8_0_77"/>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System Visualization</a:t>
            </a:r>
            <a:br>
              <a:rPr lang="en"/>
            </a:br>
            <a:br>
              <a:rPr lang="en"/>
            </a:br>
            <a:r>
              <a:rPr lang="en"/>
              <a:t>Eval. metrics Analytics (Clinical Bert)</a:t>
            </a:r>
            <a:endParaRPr/>
          </a:p>
        </p:txBody>
      </p:sp>
      <p:pic>
        <p:nvPicPr>
          <p:cNvPr id="538" name="Google Shape;538;g31c835961b8_0_77"/>
          <p:cNvPicPr preferRelativeResize="0"/>
          <p:nvPr/>
        </p:nvPicPr>
        <p:blipFill>
          <a:blip r:embed="rId3">
            <a:alphaModFix/>
          </a:blip>
          <a:stretch>
            <a:fillRect/>
          </a:stretch>
        </p:blipFill>
        <p:spPr>
          <a:xfrm>
            <a:off x="1047225" y="1821375"/>
            <a:ext cx="3974250" cy="3002975"/>
          </a:xfrm>
          <a:prstGeom prst="rect">
            <a:avLst/>
          </a:prstGeom>
          <a:noFill/>
          <a:ln>
            <a:noFill/>
          </a:ln>
        </p:spPr>
      </p:pic>
      <p:pic>
        <p:nvPicPr>
          <p:cNvPr id="539" name="Google Shape;539;g31c835961b8_0_77"/>
          <p:cNvPicPr preferRelativeResize="0"/>
          <p:nvPr/>
        </p:nvPicPr>
        <p:blipFill>
          <a:blip r:embed="rId4">
            <a:alphaModFix/>
          </a:blip>
          <a:stretch>
            <a:fillRect/>
          </a:stretch>
        </p:blipFill>
        <p:spPr>
          <a:xfrm>
            <a:off x="5272225" y="1866675"/>
            <a:ext cx="2886075" cy="2800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31c835961b8_0_84"/>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b="1" lang="en"/>
              <a:t>System Visualization</a:t>
            </a:r>
            <a:br>
              <a:rPr lang="en"/>
            </a:br>
            <a:br>
              <a:rPr lang="en"/>
            </a:br>
            <a:r>
              <a:rPr lang="en"/>
              <a:t>Eval. metrics Analytics (Mistral 7B)</a:t>
            </a:r>
            <a:endParaRPr/>
          </a:p>
        </p:txBody>
      </p:sp>
      <p:sp>
        <p:nvSpPr>
          <p:cNvPr id="545" name="Google Shape;545;g31c835961b8_0_84"/>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t/>
            </a:r>
            <a:endParaRPr/>
          </a:p>
        </p:txBody>
      </p:sp>
      <p:pic>
        <p:nvPicPr>
          <p:cNvPr id="546" name="Google Shape;546;g31c835961b8_0_84"/>
          <p:cNvPicPr preferRelativeResize="0"/>
          <p:nvPr/>
        </p:nvPicPr>
        <p:blipFill>
          <a:blip r:embed="rId3">
            <a:alphaModFix/>
          </a:blip>
          <a:stretch>
            <a:fillRect/>
          </a:stretch>
        </p:blipFill>
        <p:spPr>
          <a:xfrm>
            <a:off x="435900" y="1854050"/>
            <a:ext cx="4437100" cy="2446100"/>
          </a:xfrm>
          <a:prstGeom prst="rect">
            <a:avLst/>
          </a:prstGeom>
          <a:noFill/>
          <a:ln>
            <a:noFill/>
          </a:ln>
        </p:spPr>
      </p:pic>
      <p:pic>
        <p:nvPicPr>
          <p:cNvPr id="547" name="Google Shape;547;g31c835961b8_0_84"/>
          <p:cNvPicPr preferRelativeResize="0"/>
          <p:nvPr/>
        </p:nvPicPr>
        <p:blipFill>
          <a:blip r:embed="rId4">
            <a:alphaModFix/>
          </a:blip>
          <a:stretch>
            <a:fillRect/>
          </a:stretch>
        </p:blipFill>
        <p:spPr>
          <a:xfrm>
            <a:off x="4971200" y="614025"/>
            <a:ext cx="3736900" cy="2347550"/>
          </a:xfrm>
          <a:prstGeom prst="rect">
            <a:avLst/>
          </a:prstGeom>
          <a:noFill/>
          <a:ln>
            <a:noFill/>
          </a:ln>
        </p:spPr>
      </p:pic>
      <p:pic>
        <p:nvPicPr>
          <p:cNvPr id="548" name="Google Shape;548;g31c835961b8_0_84"/>
          <p:cNvPicPr preferRelativeResize="0"/>
          <p:nvPr/>
        </p:nvPicPr>
        <p:blipFill>
          <a:blip r:embed="rId5">
            <a:alphaModFix/>
          </a:blip>
          <a:stretch>
            <a:fillRect/>
          </a:stretch>
        </p:blipFill>
        <p:spPr>
          <a:xfrm>
            <a:off x="5451375" y="3184950"/>
            <a:ext cx="3065525" cy="165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1c835961b8_0_92"/>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b="1" lang="en"/>
              <a:t>System Visualization</a:t>
            </a:r>
            <a:br>
              <a:rPr lang="en"/>
            </a:br>
            <a:br>
              <a:rPr lang="en"/>
            </a:br>
            <a:r>
              <a:rPr lang="en"/>
              <a:t>Eval. metrics Analytics (Bio_Mistral)</a:t>
            </a:r>
            <a:endParaRPr/>
          </a:p>
        </p:txBody>
      </p:sp>
      <p:sp>
        <p:nvSpPr>
          <p:cNvPr id="554" name="Google Shape;554;g31c835961b8_0_92"/>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t/>
            </a:r>
            <a:endParaRPr/>
          </a:p>
        </p:txBody>
      </p:sp>
      <p:pic>
        <p:nvPicPr>
          <p:cNvPr id="555" name="Google Shape;555;g31c835961b8_0_92"/>
          <p:cNvPicPr preferRelativeResize="0"/>
          <p:nvPr/>
        </p:nvPicPr>
        <p:blipFill>
          <a:blip r:embed="rId3">
            <a:alphaModFix/>
          </a:blip>
          <a:stretch>
            <a:fillRect/>
          </a:stretch>
        </p:blipFill>
        <p:spPr>
          <a:xfrm>
            <a:off x="4871800" y="526625"/>
            <a:ext cx="3877800" cy="2411200"/>
          </a:xfrm>
          <a:prstGeom prst="rect">
            <a:avLst/>
          </a:prstGeom>
          <a:noFill/>
          <a:ln>
            <a:noFill/>
          </a:ln>
        </p:spPr>
      </p:pic>
      <p:pic>
        <p:nvPicPr>
          <p:cNvPr id="556" name="Google Shape;556;g31c835961b8_0_92"/>
          <p:cNvPicPr preferRelativeResize="0"/>
          <p:nvPr/>
        </p:nvPicPr>
        <p:blipFill>
          <a:blip r:embed="rId4">
            <a:alphaModFix/>
          </a:blip>
          <a:stretch>
            <a:fillRect/>
          </a:stretch>
        </p:blipFill>
        <p:spPr>
          <a:xfrm>
            <a:off x="170950" y="1755650"/>
            <a:ext cx="4524375" cy="2724150"/>
          </a:xfrm>
          <a:prstGeom prst="rect">
            <a:avLst/>
          </a:prstGeom>
          <a:noFill/>
          <a:ln>
            <a:noFill/>
          </a:ln>
        </p:spPr>
      </p:pic>
      <p:pic>
        <p:nvPicPr>
          <p:cNvPr id="557" name="Google Shape;557;g31c835961b8_0_92"/>
          <p:cNvPicPr preferRelativeResize="0"/>
          <p:nvPr/>
        </p:nvPicPr>
        <p:blipFill>
          <a:blip r:embed="rId5">
            <a:alphaModFix/>
          </a:blip>
          <a:stretch>
            <a:fillRect/>
          </a:stretch>
        </p:blipFill>
        <p:spPr>
          <a:xfrm>
            <a:off x="5791225" y="3279700"/>
            <a:ext cx="2447925" cy="151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1c835961b8_0_250"/>
          <p:cNvSpPr txBox="1"/>
          <p:nvPr>
            <p:ph type="title"/>
          </p:nvPr>
        </p:nvSpPr>
        <p:spPr>
          <a:xfrm>
            <a:off x="435900" y="526621"/>
            <a:ext cx="8272200" cy="4698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Clr>
                <a:schemeClr val="dk1"/>
              </a:buClr>
              <a:buSzPct val="52380"/>
              <a:buFont typeface="Arial"/>
              <a:buNone/>
            </a:pPr>
            <a:r>
              <a:rPr b="1" lang="en">
                <a:latin typeface="Comic Sans MS"/>
                <a:ea typeface="Comic Sans MS"/>
                <a:cs typeface="Comic Sans MS"/>
                <a:sym typeface="Comic Sans MS"/>
              </a:rPr>
              <a:t>Technological Survey</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graphicFrame>
        <p:nvGraphicFramePr>
          <p:cNvPr id="151" name="Google Shape;151;g31c835961b8_0_250"/>
          <p:cNvGraphicFramePr/>
          <p:nvPr/>
        </p:nvGraphicFramePr>
        <p:xfrm>
          <a:off x="255625" y="752575"/>
          <a:ext cx="3000000" cy="3000000"/>
        </p:xfrm>
        <a:graphic>
          <a:graphicData uri="http://schemas.openxmlformats.org/drawingml/2006/table">
            <a:tbl>
              <a:tblPr>
                <a:noFill/>
                <a:tableStyleId>{8D2AEF91-0547-44E3-96AF-6C280639A8E8}</a:tableStyleId>
              </a:tblPr>
              <a:tblGrid>
                <a:gridCol w="1726550"/>
                <a:gridCol w="1726550"/>
                <a:gridCol w="1726550"/>
                <a:gridCol w="1726550"/>
                <a:gridCol w="1726550"/>
              </a:tblGrid>
              <a:tr h="344250">
                <a:tc>
                  <a:txBody>
                    <a:bodyPr/>
                    <a:lstStyle/>
                    <a:p>
                      <a:pPr indent="0" lvl="0" marL="0" rtl="0" algn="l">
                        <a:lnSpc>
                          <a:spcPct val="115000"/>
                        </a:lnSpc>
                        <a:spcBef>
                          <a:spcPts val="0"/>
                        </a:spcBef>
                        <a:spcAft>
                          <a:spcPts val="0"/>
                        </a:spcAft>
                        <a:buNone/>
                      </a:pPr>
                      <a:r>
                        <a:rPr b="1" lang="en" sz="1100">
                          <a:latin typeface="Gill Sans"/>
                          <a:ea typeface="Gill Sans"/>
                          <a:cs typeface="Gill Sans"/>
                          <a:sym typeface="Gill Sans"/>
                        </a:rPr>
                        <a:t>Paper</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Approach/ Model</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Algorithm</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Comparison Method</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Best Performing Model</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60650">
                <a:tc>
                  <a:txBody>
                    <a:bodyPr/>
                    <a:lstStyle/>
                    <a:p>
                      <a:pPr indent="0" lvl="0" marL="0" rtl="0" algn="l">
                        <a:spcBef>
                          <a:spcPts val="0"/>
                        </a:spcBef>
                        <a:spcAft>
                          <a:spcPts val="0"/>
                        </a:spcAft>
                        <a:buNone/>
                      </a:pPr>
                      <a:r>
                        <a:rPr lang="en" sz="1200">
                          <a:latin typeface="Gill Sans"/>
                          <a:ea typeface="Gill Sans"/>
                          <a:cs typeface="Gill Sans"/>
                          <a:sym typeface="Gill Sans"/>
                        </a:rPr>
                        <a:t>Evaluating LLaMA 3 for EHR Classification</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 3.1-8B, PEFT, RAG</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Zero-shot, Few-shot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Tested across four clinical tasks (agitation, depression, frailty index, malnutrition risk)</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 3.1-8B with PEFT and RAG</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990275">
                <a:tc>
                  <a:txBody>
                    <a:bodyPr/>
                    <a:lstStyle/>
                    <a:p>
                      <a:pPr indent="0" lvl="0" marL="0" rtl="0" algn="l">
                        <a:spcBef>
                          <a:spcPts val="0"/>
                        </a:spcBef>
                        <a:spcAft>
                          <a:spcPts val="0"/>
                        </a:spcAft>
                        <a:buNone/>
                      </a:pPr>
                      <a:r>
                        <a:rPr lang="en" sz="1200">
                          <a:latin typeface="Gill Sans"/>
                          <a:ea typeface="Gill Sans"/>
                          <a:cs typeface="Gill Sans"/>
                          <a:sym typeface="Gill Sans"/>
                        </a:rPr>
                        <a:t>Extracting Seizure Frequencies from EHRs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 2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Zero-shot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Compared to BERT Large and RoBERTa Large</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 2 (13B)</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60650">
                <a:tc>
                  <a:txBody>
                    <a:bodyPr/>
                    <a:lstStyle/>
                    <a:p>
                      <a:pPr indent="0" lvl="0" marL="0" rtl="0" algn="l">
                        <a:spcBef>
                          <a:spcPts val="0"/>
                        </a:spcBef>
                        <a:spcAft>
                          <a:spcPts val="0"/>
                        </a:spcAft>
                        <a:buNone/>
                      </a:pPr>
                      <a:r>
                        <a:rPr lang="en" sz="1200">
                          <a:latin typeface="Gill Sans"/>
                          <a:ea typeface="Gill Sans"/>
                          <a:cs typeface="Gill Sans"/>
                          <a:sym typeface="Gill Sans"/>
                        </a:rPr>
                        <a:t>ClinicalBERT:</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Using a Deep Learning Transformer Model</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ClinicalBERT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Transformer-based</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model</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Evaluation based</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on AUROC, AUPRC, and RP80, discussion of model interpretation</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ClinicalBERT</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88525">
                <a:tc>
                  <a:txBody>
                    <a:bodyPr/>
                    <a:lstStyle/>
                    <a:p>
                      <a:pPr indent="0" lvl="0" marL="0" rtl="0" algn="l">
                        <a:spcBef>
                          <a:spcPts val="0"/>
                        </a:spcBef>
                        <a:spcAft>
                          <a:spcPts val="0"/>
                        </a:spcAft>
                        <a:buClr>
                          <a:schemeClr val="dk1"/>
                        </a:buClr>
                        <a:buSzPts val="1100"/>
                        <a:buFont typeface="Arial"/>
                        <a:buNone/>
                      </a:pPr>
                      <a:r>
                        <a:rPr lang="en" sz="1200">
                          <a:latin typeface="Gill Sans"/>
                          <a:ea typeface="Gill Sans"/>
                          <a:cs typeface="Gill Sans"/>
                          <a:sym typeface="Gill Sans"/>
                        </a:rPr>
                        <a:t>Fine Tuning Mistral 7B</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ill Sans"/>
                          <a:ea typeface="Gill Sans"/>
                          <a:cs typeface="Gill Sans"/>
                          <a:sym typeface="Gill Sans"/>
                        </a:rPr>
                        <a:t>Mistral 7B, Gemma 7B</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ill Sans"/>
                          <a:ea typeface="Gill Sans"/>
                          <a:cs typeface="Gill Sans"/>
                          <a:sym typeface="Gill Sans"/>
                        </a:rPr>
                        <a:t>Sliding Window, RoPE</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ill Sans"/>
                          <a:ea typeface="Gill Sans"/>
                          <a:cs typeface="Gill Sans"/>
                          <a:sym typeface="Gill Sans"/>
                        </a:rPr>
                        <a:t>AUROC Curve</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ill Sans"/>
                          <a:ea typeface="Gill Sans"/>
                          <a:cs typeface="Gill Sans"/>
                          <a:sym typeface="Gill Sans"/>
                        </a:rPr>
                        <a:t>Mistral 7B</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1c835961b8_0_100"/>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System Visualization</a:t>
            </a:r>
            <a:br>
              <a:rPr lang="en"/>
            </a:br>
            <a:br>
              <a:rPr lang="en"/>
            </a:br>
            <a:r>
              <a:rPr lang="en"/>
              <a:t>Eval. metrics Analytics (Llama 2)</a:t>
            </a:r>
            <a:endParaRPr/>
          </a:p>
        </p:txBody>
      </p:sp>
      <p:pic>
        <p:nvPicPr>
          <p:cNvPr id="563" name="Google Shape;563;g31c835961b8_0_100"/>
          <p:cNvPicPr preferRelativeResize="0"/>
          <p:nvPr/>
        </p:nvPicPr>
        <p:blipFill>
          <a:blip r:embed="rId3">
            <a:alphaModFix/>
          </a:blip>
          <a:stretch>
            <a:fillRect/>
          </a:stretch>
        </p:blipFill>
        <p:spPr>
          <a:xfrm>
            <a:off x="5850475" y="836150"/>
            <a:ext cx="2589175" cy="1652200"/>
          </a:xfrm>
          <a:prstGeom prst="rect">
            <a:avLst/>
          </a:prstGeom>
          <a:noFill/>
          <a:ln>
            <a:noFill/>
          </a:ln>
        </p:spPr>
      </p:pic>
      <p:pic>
        <p:nvPicPr>
          <p:cNvPr id="564" name="Google Shape;564;g31c835961b8_0_100"/>
          <p:cNvPicPr preferRelativeResize="0"/>
          <p:nvPr/>
        </p:nvPicPr>
        <p:blipFill>
          <a:blip r:embed="rId4">
            <a:alphaModFix/>
          </a:blip>
          <a:stretch>
            <a:fillRect/>
          </a:stretch>
        </p:blipFill>
        <p:spPr>
          <a:xfrm>
            <a:off x="5983275" y="2757675"/>
            <a:ext cx="2323575" cy="1723775"/>
          </a:xfrm>
          <a:prstGeom prst="rect">
            <a:avLst/>
          </a:prstGeom>
          <a:noFill/>
          <a:ln>
            <a:noFill/>
          </a:ln>
        </p:spPr>
      </p:pic>
      <p:pic>
        <p:nvPicPr>
          <p:cNvPr id="565" name="Google Shape;565;g31c835961b8_0_100"/>
          <p:cNvPicPr preferRelativeResize="0"/>
          <p:nvPr/>
        </p:nvPicPr>
        <p:blipFill>
          <a:blip r:embed="rId5">
            <a:alphaModFix/>
          </a:blip>
          <a:stretch>
            <a:fillRect/>
          </a:stretch>
        </p:blipFill>
        <p:spPr>
          <a:xfrm>
            <a:off x="435900" y="1600024"/>
            <a:ext cx="5005800" cy="3013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31c835961b8_0_107"/>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n"/>
              <a:t>System Visualization</a:t>
            </a:r>
            <a:br>
              <a:rPr lang="en"/>
            </a:br>
            <a:br>
              <a:rPr lang="en"/>
            </a:br>
            <a:r>
              <a:rPr lang="en"/>
              <a:t>Eval. metrics Analytics (Llama 3)</a:t>
            </a:r>
            <a:endParaRPr/>
          </a:p>
        </p:txBody>
      </p:sp>
      <p:pic>
        <p:nvPicPr>
          <p:cNvPr id="571" name="Google Shape;571;g31c835961b8_0_107"/>
          <p:cNvPicPr preferRelativeResize="0"/>
          <p:nvPr/>
        </p:nvPicPr>
        <p:blipFill>
          <a:blip r:embed="rId3">
            <a:alphaModFix/>
          </a:blip>
          <a:stretch>
            <a:fillRect/>
          </a:stretch>
        </p:blipFill>
        <p:spPr>
          <a:xfrm>
            <a:off x="4567555" y="526625"/>
            <a:ext cx="4140546" cy="2149900"/>
          </a:xfrm>
          <a:prstGeom prst="rect">
            <a:avLst/>
          </a:prstGeom>
          <a:noFill/>
          <a:ln>
            <a:noFill/>
          </a:ln>
        </p:spPr>
      </p:pic>
      <p:pic>
        <p:nvPicPr>
          <p:cNvPr id="572" name="Google Shape;572;g31c835961b8_0_107"/>
          <p:cNvPicPr preferRelativeResize="0"/>
          <p:nvPr/>
        </p:nvPicPr>
        <p:blipFill>
          <a:blip r:embed="rId4">
            <a:alphaModFix/>
          </a:blip>
          <a:stretch>
            <a:fillRect/>
          </a:stretch>
        </p:blipFill>
        <p:spPr>
          <a:xfrm>
            <a:off x="3403000" y="2880149"/>
            <a:ext cx="2600325" cy="1994600"/>
          </a:xfrm>
          <a:prstGeom prst="rect">
            <a:avLst/>
          </a:prstGeom>
          <a:noFill/>
          <a:ln>
            <a:noFill/>
          </a:ln>
        </p:spPr>
      </p:pic>
      <p:pic>
        <p:nvPicPr>
          <p:cNvPr id="573" name="Google Shape;573;g31c835961b8_0_107"/>
          <p:cNvPicPr preferRelativeResize="0"/>
          <p:nvPr/>
        </p:nvPicPr>
        <p:blipFill>
          <a:blip r:embed="rId5">
            <a:alphaModFix/>
          </a:blip>
          <a:stretch>
            <a:fillRect/>
          </a:stretch>
        </p:blipFill>
        <p:spPr>
          <a:xfrm>
            <a:off x="435900" y="2890451"/>
            <a:ext cx="2839200" cy="1919425"/>
          </a:xfrm>
          <a:prstGeom prst="rect">
            <a:avLst/>
          </a:prstGeom>
          <a:noFill/>
          <a:ln>
            <a:noFill/>
          </a:ln>
        </p:spPr>
      </p:pic>
      <p:pic>
        <p:nvPicPr>
          <p:cNvPr id="574" name="Google Shape;574;g31c835961b8_0_107"/>
          <p:cNvPicPr preferRelativeResize="0"/>
          <p:nvPr/>
        </p:nvPicPr>
        <p:blipFill>
          <a:blip r:embed="rId6">
            <a:alphaModFix/>
          </a:blip>
          <a:stretch>
            <a:fillRect/>
          </a:stretch>
        </p:blipFill>
        <p:spPr>
          <a:xfrm>
            <a:off x="6235000" y="2880150"/>
            <a:ext cx="2600325" cy="2124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31c835961b8_0_115"/>
          <p:cNvSpPr txBox="1"/>
          <p:nvPr>
            <p:ph type="title"/>
          </p:nvPr>
        </p:nvSpPr>
        <p:spPr>
          <a:xfrm>
            <a:off x="435894" y="526617"/>
            <a:ext cx="8272200" cy="8916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b="1" lang="en"/>
              <a:t>System Visualization</a:t>
            </a:r>
            <a:br>
              <a:rPr lang="en"/>
            </a:br>
            <a:br>
              <a:rPr lang="en"/>
            </a:br>
            <a:r>
              <a:rPr lang="en"/>
              <a:t>Eval. metrics Analytics (Llama 3.1)</a:t>
            </a:r>
            <a:endParaRPr/>
          </a:p>
        </p:txBody>
      </p:sp>
      <p:pic>
        <p:nvPicPr>
          <p:cNvPr id="580" name="Google Shape;580;g31c835961b8_0_115"/>
          <p:cNvPicPr preferRelativeResize="0"/>
          <p:nvPr/>
        </p:nvPicPr>
        <p:blipFill>
          <a:blip r:embed="rId3">
            <a:alphaModFix/>
          </a:blip>
          <a:stretch>
            <a:fillRect/>
          </a:stretch>
        </p:blipFill>
        <p:spPr>
          <a:xfrm>
            <a:off x="530150" y="1686700"/>
            <a:ext cx="3519775" cy="2956350"/>
          </a:xfrm>
          <a:prstGeom prst="rect">
            <a:avLst/>
          </a:prstGeom>
          <a:noFill/>
          <a:ln>
            <a:noFill/>
          </a:ln>
        </p:spPr>
      </p:pic>
      <p:pic>
        <p:nvPicPr>
          <p:cNvPr id="581" name="Google Shape;581;g31c835961b8_0_115"/>
          <p:cNvPicPr preferRelativeResize="0"/>
          <p:nvPr/>
        </p:nvPicPr>
        <p:blipFill>
          <a:blip r:embed="rId4">
            <a:alphaModFix/>
          </a:blip>
          <a:stretch>
            <a:fillRect/>
          </a:stretch>
        </p:blipFill>
        <p:spPr>
          <a:xfrm>
            <a:off x="4494778" y="2670625"/>
            <a:ext cx="2412076" cy="2287525"/>
          </a:xfrm>
          <a:prstGeom prst="rect">
            <a:avLst/>
          </a:prstGeom>
          <a:noFill/>
          <a:ln>
            <a:noFill/>
          </a:ln>
        </p:spPr>
      </p:pic>
      <p:pic>
        <p:nvPicPr>
          <p:cNvPr id="582" name="Google Shape;582;g31c835961b8_0_115"/>
          <p:cNvPicPr preferRelativeResize="0"/>
          <p:nvPr/>
        </p:nvPicPr>
        <p:blipFill>
          <a:blip r:embed="rId5">
            <a:alphaModFix/>
          </a:blip>
          <a:stretch>
            <a:fillRect/>
          </a:stretch>
        </p:blipFill>
        <p:spPr>
          <a:xfrm>
            <a:off x="6906850" y="2885700"/>
            <a:ext cx="2143125" cy="1857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31c835961b8_0_123"/>
          <p:cNvSpPr txBox="1"/>
          <p:nvPr>
            <p:ph type="title"/>
          </p:nvPr>
        </p:nvSpPr>
        <p:spPr>
          <a:xfrm>
            <a:off x="171375" y="1990050"/>
            <a:ext cx="2914800" cy="1163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
                <a:latin typeface="Comic Sans MS"/>
                <a:ea typeface="Comic Sans MS"/>
                <a:cs typeface="Comic Sans MS"/>
                <a:sym typeface="Comic Sans MS"/>
              </a:rPr>
              <a:t>Web based System Design and Architecture</a:t>
            </a:r>
            <a:endParaRPr b="1">
              <a:latin typeface="Comic Sans MS"/>
              <a:ea typeface="Comic Sans MS"/>
              <a:cs typeface="Comic Sans MS"/>
              <a:sym typeface="Comic Sans MS"/>
            </a:endParaRPr>
          </a:p>
        </p:txBody>
      </p:sp>
      <p:pic>
        <p:nvPicPr>
          <p:cNvPr id="588" name="Google Shape;588;g31c835961b8_0_123"/>
          <p:cNvPicPr preferRelativeResize="0"/>
          <p:nvPr/>
        </p:nvPicPr>
        <p:blipFill>
          <a:blip r:embed="rId3">
            <a:alphaModFix/>
          </a:blip>
          <a:stretch>
            <a:fillRect/>
          </a:stretch>
        </p:blipFill>
        <p:spPr>
          <a:xfrm>
            <a:off x="3086175" y="497825"/>
            <a:ext cx="5607249" cy="464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1cc77ec49b_0_16"/>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Improving Model Performance (Finetuning)</a:t>
            </a:r>
            <a:endParaRPr/>
          </a:p>
        </p:txBody>
      </p:sp>
      <p:sp>
        <p:nvSpPr>
          <p:cNvPr id="594" name="Google Shape;594;g31cc77ec49b_0_16"/>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t/>
            </a:r>
            <a:endParaRPr/>
          </a:p>
        </p:txBody>
      </p:sp>
      <p:pic>
        <p:nvPicPr>
          <p:cNvPr id="595" name="Google Shape;595;g31cc77ec49b_0_16"/>
          <p:cNvPicPr preferRelativeResize="0"/>
          <p:nvPr/>
        </p:nvPicPr>
        <p:blipFill>
          <a:blip r:embed="rId3">
            <a:alphaModFix/>
          </a:blip>
          <a:stretch>
            <a:fillRect/>
          </a:stretch>
        </p:blipFill>
        <p:spPr>
          <a:xfrm>
            <a:off x="435900" y="1418225"/>
            <a:ext cx="8272200" cy="3186601"/>
          </a:xfrm>
          <a:prstGeom prst="rect">
            <a:avLst/>
          </a:prstGeom>
          <a:noFill/>
          <a:ln>
            <a:noFill/>
          </a:ln>
        </p:spPr>
      </p:pic>
      <p:sp>
        <p:nvSpPr>
          <p:cNvPr id="596" name="Google Shape;596;g31cc77ec49b_0_16"/>
          <p:cNvSpPr txBox="1"/>
          <p:nvPr>
            <p:ph type="title"/>
          </p:nvPr>
        </p:nvSpPr>
        <p:spPr>
          <a:xfrm>
            <a:off x="435894" y="-45858"/>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a:solidFill>
                  <a:srgbClr val="2D3B45"/>
                </a:solidFill>
                <a:highlight>
                  <a:srgbClr val="FFFFFF"/>
                </a:highlight>
                <a:latin typeface="Comic Sans MS"/>
                <a:ea typeface="Comic Sans MS"/>
                <a:cs typeface="Comic Sans MS"/>
                <a:sym typeface="Comic Sans MS"/>
              </a:rPr>
              <a:t>Intelligent Solution Development</a:t>
            </a:r>
            <a:endParaRPr b="1">
              <a:latin typeface="Comic Sans MS"/>
              <a:ea typeface="Comic Sans MS"/>
              <a:cs typeface="Comic Sans MS"/>
              <a:sym typeface="Comic Sans M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1cc77ec49b_0_22"/>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Improving Model Performance (Reranking)</a:t>
            </a:r>
            <a:endParaRPr/>
          </a:p>
        </p:txBody>
      </p:sp>
      <p:sp>
        <p:nvSpPr>
          <p:cNvPr id="602" name="Google Shape;602;g31cc77ec49b_0_22"/>
          <p:cNvSpPr txBox="1"/>
          <p:nvPr>
            <p:ph idx="1" type="body"/>
          </p:nvPr>
        </p:nvSpPr>
        <p:spPr>
          <a:xfrm>
            <a:off x="435894" y="1755648"/>
            <a:ext cx="8272200" cy="2725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t/>
            </a:r>
            <a:endParaRPr/>
          </a:p>
        </p:txBody>
      </p:sp>
      <p:pic>
        <p:nvPicPr>
          <p:cNvPr id="603" name="Google Shape;603;g31cc77ec49b_0_22"/>
          <p:cNvPicPr preferRelativeResize="0"/>
          <p:nvPr/>
        </p:nvPicPr>
        <p:blipFill>
          <a:blip r:embed="rId3">
            <a:alphaModFix/>
          </a:blip>
          <a:stretch>
            <a:fillRect/>
          </a:stretch>
        </p:blipFill>
        <p:spPr>
          <a:xfrm>
            <a:off x="330975" y="1505899"/>
            <a:ext cx="8652023" cy="3419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31cc77ec49b_0_35"/>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a:latin typeface="Comic Sans MS"/>
                <a:ea typeface="Comic Sans MS"/>
                <a:cs typeface="Comic Sans MS"/>
                <a:sym typeface="Comic Sans MS"/>
              </a:rPr>
              <a:t>Interactive User Interface</a:t>
            </a:r>
            <a:endParaRPr b="1">
              <a:latin typeface="Comic Sans MS"/>
              <a:ea typeface="Comic Sans MS"/>
              <a:cs typeface="Comic Sans MS"/>
              <a:sym typeface="Comic Sans MS"/>
            </a:endParaRPr>
          </a:p>
        </p:txBody>
      </p:sp>
      <p:sp>
        <p:nvSpPr>
          <p:cNvPr id="609" name="Google Shape;609;g31cc77ec49b_0_35"/>
          <p:cNvSpPr txBox="1"/>
          <p:nvPr>
            <p:ph idx="1" type="body"/>
          </p:nvPr>
        </p:nvSpPr>
        <p:spPr>
          <a:xfrm>
            <a:off x="435894" y="1755648"/>
            <a:ext cx="8272200" cy="2725800"/>
          </a:xfrm>
          <a:prstGeom prst="rect">
            <a:avLst/>
          </a:prstGeom>
          <a:noFill/>
          <a:ln>
            <a:noFill/>
          </a:ln>
        </p:spPr>
        <p:txBody>
          <a:bodyPr anchorCtr="0" anchor="ctr" bIns="34275" lIns="68575" spcFirstLastPara="1" rIns="68575" wrap="square" tIns="34275">
            <a:normAutofit/>
          </a:bodyPr>
          <a:lstStyle/>
          <a:p>
            <a:pPr indent="0" lvl="0" marL="0" rtl="0" algn="l">
              <a:spcBef>
                <a:spcPts val="300"/>
              </a:spcBef>
              <a:spcAft>
                <a:spcPts val="0"/>
              </a:spcAft>
              <a:buClr>
                <a:schemeClr val="dk1"/>
              </a:buClr>
              <a:buSzPts val="1100"/>
              <a:buFont typeface="Arial"/>
              <a:buNone/>
            </a:pPr>
            <a:r>
              <a:rPr b="1" lang="en" sz="1100">
                <a:solidFill>
                  <a:schemeClr val="dk1"/>
                </a:solidFill>
                <a:latin typeface="Arial"/>
                <a:ea typeface="Arial"/>
                <a:cs typeface="Arial"/>
                <a:sym typeface="Arial"/>
              </a:rPr>
              <a:t>Interactive Features:</a:t>
            </a:r>
            <a:endParaRPr b="1" sz="1100">
              <a:solidFill>
                <a:schemeClr val="dk1"/>
              </a:solidFill>
              <a:latin typeface="Arial"/>
              <a:ea typeface="Arial"/>
              <a:cs typeface="Arial"/>
              <a:sym typeface="Arial"/>
            </a:endParaRPr>
          </a:p>
          <a:p>
            <a:pPr indent="0" lvl="0" marL="0" rtl="0" algn="l">
              <a:lnSpc>
                <a:spcPct val="100000"/>
              </a:lnSpc>
              <a:spcBef>
                <a:spcPts val="300"/>
              </a:spcBef>
              <a:spcAft>
                <a:spcPts val="0"/>
              </a:spcAft>
              <a:buSzPts val="1200"/>
              <a:buNone/>
            </a:pPr>
            <a:r>
              <a:rPr lang="en" sz="1100">
                <a:solidFill>
                  <a:schemeClr val="dk1"/>
                </a:solidFill>
                <a:latin typeface="Arial"/>
                <a:ea typeface="Arial"/>
                <a:cs typeface="Arial"/>
                <a:sym typeface="Arial"/>
              </a:rPr>
              <a:t>The chatbot interface enables clinicians to input patient details and receive real-time predictions on readmission likelihood. Features like model selection dropdowns and query response history enhance usability.</a:t>
            </a:r>
            <a:br>
              <a:rPr lang="en" sz="1100">
                <a:solidFill>
                  <a:schemeClr val="dk1"/>
                </a:solidFill>
                <a:latin typeface="Arial"/>
                <a:ea typeface="Arial"/>
                <a:cs typeface="Arial"/>
                <a:sym typeface="Arial"/>
              </a:rPr>
            </a:br>
            <a:br>
              <a:rPr lang="en" sz="1100">
                <a:solidFill>
                  <a:schemeClr val="dk1"/>
                </a:solidFill>
                <a:latin typeface="Arial"/>
                <a:ea typeface="Arial"/>
                <a:cs typeface="Arial"/>
                <a:sym typeface="Arial"/>
              </a:rPr>
            </a:br>
            <a:r>
              <a:rPr b="1" lang="en" sz="1100">
                <a:solidFill>
                  <a:schemeClr val="dk1"/>
                </a:solidFill>
                <a:latin typeface="Arial"/>
                <a:ea typeface="Arial"/>
                <a:cs typeface="Arial"/>
                <a:sym typeface="Arial"/>
              </a:rPr>
              <a:t>Aesthetic Design:</a:t>
            </a:r>
            <a:endParaRPr b="1" sz="1100">
              <a:solidFill>
                <a:schemeClr val="dk1"/>
              </a:solidFill>
              <a:latin typeface="Arial"/>
              <a:ea typeface="Arial"/>
              <a:cs typeface="Arial"/>
              <a:sym typeface="Arial"/>
            </a:endParaRPr>
          </a:p>
          <a:p>
            <a:pPr indent="0" lvl="0" marL="0" rtl="0" algn="l">
              <a:lnSpc>
                <a:spcPct val="100000"/>
              </a:lnSpc>
              <a:spcBef>
                <a:spcPts val="300"/>
              </a:spcBef>
              <a:spcAft>
                <a:spcPts val="0"/>
              </a:spcAft>
              <a:buSzPts val="1200"/>
              <a:buNone/>
            </a:pPr>
            <a:r>
              <a:rPr lang="en" sz="1100">
                <a:solidFill>
                  <a:schemeClr val="dk1"/>
                </a:solidFill>
                <a:latin typeface="Arial"/>
                <a:ea typeface="Arial"/>
                <a:cs typeface="Arial"/>
                <a:sym typeface="Arial"/>
              </a:rPr>
              <a:t>The UI follows modern design principles, ensuring it is clean, responsive, and accessible. Color schemes and fonts were chosen to ensure readability and reduce strain during prolonged use.</a:t>
            </a:r>
            <a:endParaRPr sz="1100">
              <a:solidFill>
                <a:schemeClr val="dk1"/>
              </a:solidFill>
              <a:latin typeface="Arial"/>
              <a:ea typeface="Arial"/>
              <a:cs typeface="Arial"/>
              <a:sym typeface="Arial"/>
            </a:endParaRPr>
          </a:p>
          <a:p>
            <a:pPr indent="0" lvl="0" marL="0" rtl="0" algn="l">
              <a:lnSpc>
                <a:spcPct val="100000"/>
              </a:lnSpc>
              <a:spcBef>
                <a:spcPts val="300"/>
              </a:spcBef>
              <a:spcAft>
                <a:spcPts val="0"/>
              </a:spcAft>
              <a:buSzPts val="1200"/>
              <a:buNone/>
            </a:pPr>
            <a:r>
              <a:t/>
            </a:r>
            <a:endParaRPr sz="1100">
              <a:solidFill>
                <a:schemeClr val="dk1"/>
              </a:solidFill>
              <a:latin typeface="Arial"/>
              <a:ea typeface="Arial"/>
              <a:cs typeface="Arial"/>
              <a:sym typeface="Arial"/>
            </a:endParaRPr>
          </a:p>
          <a:p>
            <a:pPr indent="0" lvl="0" marL="0" rtl="0" algn="l">
              <a:spcBef>
                <a:spcPts val="300"/>
              </a:spcBef>
              <a:spcAft>
                <a:spcPts val="0"/>
              </a:spcAft>
              <a:buClr>
                <a:schemeClr val="dk1"/>
              </a:buClr>
              <a:buSzPts val="1100"/>
              <a:buFont typeface="Arial"/>
              <a:buNone/>
            </a:pPr>
            <a:r>
              <a:rPr b="1" lang="en" sz="1100">
                <a:solidFill>
                  <a:schemeClr val="dk1"/>
                </a:solidFill>
                <a:latin typeface="Arial"/>
                <a:ea typeface="Arial"/>
                <a:cs typeface="Arial"/>
                <a:sym typeface="Arial"/>
              </a:rPr>
              <a:t>Streamlined Functionality:</a:t>
            </a:r>
            <a:endParaRPr b="1" sz="1100">
              <a:solidFill>
                <a:schemeClr val="dk1"/>
              </a:solidFill>
              <a:latin typeface="Arial"/>
              <a:ea typeface="Arial"/>
              <a:cs typeface="Arial"/>
              <a:sym typeface="Arial"/>
            </a:endParaRPr>
          </a:p>
          <a:p>
            <a:pPr indent="0" lvl="0" marL="0" rtl="0" algn="l">
              <a:lnSpc>
                <a:spcPct val="100000"/>
              </a:lnSpc>
              <a:spcBef>
                <a:spcPts val="300"/>
              </a:spcBef>
              <a:spcAft>
                <a:spcPts val="0"/>
              </a:spcAft>
              <a:buSzPts val="1200"/>
              <a:buNone/>
            </a:pPr>
            <a:r>
              <a:rPr lang="en" sz="1100">
                <a:solidFill>
                  <a:schemeClr val="dk1"/>
                </a:solidFill>
                <a:latin typeface="Arial"/>
                <a:ea typeface="Arial"/>
                <a:cs typeface="Arial"/>
                <a:sym typeface="Arial"/>
              </a:rPr>
              <a:t>From input validation to memory management (e.g., chat history storage), the interface is designed to foster trust and engagement with healthcare providers.</a:t>
            </a:r>
            <a:endParaRPr sz="1100">
              <a:solidFill>
                <a:schemeClr val="dk1"/>
              </a:solidFill>
              <a:latin typeface="Arial"/>
              <a:ea typeface="Arial"/>
              <a:cs typeface="Arial"/>
              <a:sym typeface="Arial"/>
            </a:endParaRPr>
          </a:p>
          <a:p>
            <a:pPr indent="0" lvl="0" marL="0" rtl="0" algn="l">
              <a:lnSpc>
                <a:spcPct val="100000"/>
              </a:lnSpc>
              <a:spcBef>
                <a:spcPts val="300"/>
              </a:spcBef>
              <a:spcAft>
                <a:spcPts val="0"/>
              </a:spcAft>
              <a:buSzPts val="1200"/>
              <a:buNone/>
            </a:pPr>
            <a:r>
              <a:t/>
            </a:r>
            <a:endParaRPr sz="11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31cc77ec49b_0_29"/>
          <p:cNvSpPr txBox="1"/>
          <p:nvPr>
            <p:ph type="title"/>
          </p:nvPr>
        </p:nvSpPr>
        <p:spPr>
          <a:xfrm>
            <a:off x="435894" y="526617"/>
            <a:ext cx="8272200" cy="8916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a:latin typeface="Comic Sans MS"/>
                <a:ea typeface="Comic Sans MS"/>
                <a:cs typeface="Comic Sans MS"/>
                <a:sym typeface="Comic Sans MS"/>
              </a:rPr>
              <a:t>Interactive User Interface</a:t>
            </a:r>
            <a:endParaRPr b="1">
              <a:latin typeface="Comic Sans MS"/>
              <a:ea typeface="Comic Sans MS"/>
              <a:cs typeface="Comic Sans MS"/>
              <a:sym typeface="Comic Sans MS"/>
            </a:endParaRPr>
          </a:p>
        </p:txBody>
      </p:sp>
      <p:pic>
        <p:nvPicPr>
          <p:cNvPr id="615" name="Google Shape;615;g31cc77ec49b_0_29"/>
          <p:cNvPicPr preferRelativeResize="0"/>
          <p:nvPr/>
        </p:nvPicPr>
        <p:blipFill>
          <a:blip r:embed="rId3">
            <a:alphaModFix/>
          </a:blip>
          <a:stretch>
            <a:fillRect/>
          </a:stretch>
        </p:blipFill>
        <p:spPr>
          <a:xfrm>
            <a:off x="435900" y="1555942"/>
            <a:ext cx="7731965" cy="342048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31cc77ec49b_0_73"/>
          <p:cNvSpPr txBox="1"/>
          <p:nvPr>
            <p:ph type="title"/>
          </p:nvPr>
        </p:nvSpPr>
        <p:spPr>
          <a:xfrm>
            <a:off x="435894" y="526617"/>
            <a:ext cx="8272200" cy="891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sz="2400">
                <a:solidFill>
                  <a:srgbClr val="2D3B45"/>
                </a:solidFill>
                <a:highlight>
                  <a:srgbClr val="FFFFFF"/>
                </a:highlight>
                <a:latin typeface="Comic Sans MS"/>
                <a:ea typeface="Comic Sans MS"/>
                <a:cs typeface="Comic Sans MS"/>
                <a:sym typeface="Comic Sans MS"/>
              </a:rPr>
              <a:t>System Demo and Testing</a:t>
            </a:r>
            <a:endParaRPr sz="2400">
              <a:latin typeface="Comic Sans MS"/>
              <a:ea typeface="Comic Sans MS"/>
              <a:cs typeface="Comic Sans MS"/>
              <a:sym typeface="Comic Sans MS"/>
            </a:endParaRPr>
          </a:p>
        </p:txBody>
      </p:sp>
      <p:sp>
        <p:nvSpPr>
          <p:cNvPr id="621" name="Google Shape;621;g31cc77ec49b_0_73"/>
          <p:cNvSpPr txBox="1"/>
          <p:nvPr>
            <p:ph idx="1" type="body"/>
          </p:nvPr>
        </p:nvSpPr>
        <p:spPr>
          <a:xfrm>
            <a:off x="435900" y="1557725"/>
            <a:ext cx="8272200" cy="26307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rPr lang="en" sz="2300" u="sng">
                <a:solidFill>
                  <a:srgbClr val="4A86E8"/>
                </a:solidFill>
                <a:hlinkClick r:id="rId3">
                  <a:extLst>
                    <a:ext uri="{A12FA001-AC4F-418D-AE19-62706E023703}">
                      <ahyp:hlinkClr val="tx"/>
                    </a:ext>
                  </a:extLst>
                </a:hlinkClick>
              </a:rPr>
              <a:t>https://drive.google.com/file/d/1dxGCy2DfpZI6HjKJSIgW0KHE-EWW9Jvg/view?usp=drive_link</a:t>
            </a:r>
            <a:endParaRPr sz="2300">
              <a:solidFill>
                <a:srgbClr val="4A86E8"/>
              </a:solidFill>
            </a:endParaRPr>
          </a:p>
          <a:p>
            <a:pPr indent="0" lvl="0" marL="0" rtl="0" algn="l">
              <a:spcBef>
                <a:spcPts val="300"/>
              </a:spcBef>
              <a:spcAft>
                <a:spcPts val="0"/>
              </a:spcAft>
              <a:buNone/>
            </a:pPr>
            <a:r>
              <a:t/>
            </a:r>
            <a:endParaRPr sz="2300">
              <a:solidFill>
                <a:srgbClr val="4A86E8"/>
              </a:solidFill>
            </a:endParaRPr>
          </a:p>
          <a:p>
            <a:pPr indent="0" lvl="0" marL="0" rtl="0" algn="l">
              <a:spcBef>
                <a:spcPts val="300"/>
              </a:spcBef>
              <a:spcAft>
                <a:spcPts val="0"/>
              </a:spcAft>
              <a:buNone/>
            </a:pPr>
            <a:r>
              <a:rPr b="1" lang="en" sz="1200">
                <a:solidFill>
                  <a:srgbClr val="2D3B45"/>
                </a:solidFill>
                <a:highlight>
                  <a:srgbClr val="FFFFFF"/>
                </a:highlight>
                <a:latin typeface="Arial"/>
                <a:ea typeface="Arial"/>
                <a:cs typeface="Arial"/>
                <a:sym typeface="Arial"/>
              </a:rPr>
              <a:t>Group directory : https://drive.google.com/drive/folders/0AI_5fdQHvvlmUk9PVA</a:t>
            </a:r>
            <a:endParaRPr sz="2300">
              <a:solidFill>
                <a:srgbClr val="4A86E8"/>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6"/>
          <p:cNvSpPr txBox="1"/>
          <p:nvPr/>
        </p:nvSpPr>
        <p:spPr>
          <a:xfrm>
            <a:off x="2639500" y="1164750"/>
            <a:ext cx="4292700" cy="281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600"/>
              <a:buFont typeface="Arial"/>
              <a:buNone/>
            </a:pPr>
            <a:r>
              <a:rPr b="1" i="0" lang="en" sz="6600" u="none" cap="none" strike="noStrike">
                <a:solidFill>
                  <a:srgbClr val="3F3F3F"/>
                </a:solidFill>
                <a:latin typeface="Times New Roman"/>
                <a:ea typeface="Times New Roman"/>
                <a:cs typeface="Times New Roman"/>
                <a:sym typeface="Times New Roman"/>
              </a:rPr>
              <a:t>Thank You</a:t>
            </a:r>
            <a:endParaRPr b="1" i="0" sz="66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1c835961b8_0_255"/>
          <p:cNvSpPr txBox="1"/>
          <p:nvPr>
            <p:ph type="title"/>
          </p:nvPr>
        </p:nvSpPr>
        <p:spPr>
          <a:xfrm>
            <a:off x="364350" y="616071"/>
            <a:ext cx="8272200" cy="4509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Clr>
                <a:schemeClr val="dk1"/>
              </a:buClr>
              <a:buSzPct val="52380"/>
              <a:buFont typeface="Arial"/>
              <a:buNone/>
            </a:pPr>
            <a:r>
              <a:rPr b="1" lang="en">
                <a:latin typeface="Comic Sans MS"/>
                <a:ea typeface="Comic Sans MS"/>
                <a:cs typeface="Comic Sans MS"/>
                <a:sym typeface="Comic Sans MS"/>
              </a:rPr>
              <a:t>Literature</a:t>
            </a:r>
            <a:r>
              <a:rPr b="1" lang="en">
                <a:latin typeface="Comic Sans MS"/>
                <a:ea typeface="Comic Sans MS"/>
                <a:cs typeface="Comic Sans MS"/>
                <a:sym typeface="Comic Sans MS"/>
              </a:rPr>
              <a:t> Survey</a:t>
            </a:r>
            <a:endParaRPr b="1">
              <a:latin typeface="Comic Sans MS"/>
              <a:ea typeface="Comic Sans MS"/>
              <a:cs typeface="Comic Sans MS"/>
              <a:sym typeface="Comic Sans MS"/>
            </a:endParaRPr>
          </a:p>
          <a:p>
            <a:pPr indent="0" lvl="0" marL="0" rtl="0" algn="l">
              <a:spcBef>
                <a:spcPts val="0"/>
              </a:spcBef>
              <a:spcAft>
                <a:spcPts val="0"/>
              </a:spcAft>
              <a:buNone/>
            </a:pPr>
            <a:r>
              <a:t/>
            </a:r>
            <a:endParaRPr/>
          </a:p>
        </p:txBody>
      </p:sp>
      <p:graphicFrame>
        <p:nvGraphicFramePr>
          <p:cNvPr id="157" name="Google Shape;157;g31c835961b8_0_255"/>
          <p:cNvGraphicFramePr/>
          <p:nvPr/>
        </p:nvGraphicFramePr>
        <p:xfrm>
          <a:off x="100300" y="879150"/>
          <a:ext cx="3000000" cy="3000000"/>
        </p:xfrm>
        <a:graphic>
          <a:graphicData uri="http://schemas.openxmlformats.org/drawingml/2006/table">
            <a:tbl>
              <a:tblPr>
                <a:noFill/>
                <a:tableStyleId>{8D2AEF91-0547-44E3-96AF-6C280639A8E8}</a:tableStyleId>
              </a:tblPr>
              <a:tblGrid>
                <a:gridCol w="756575"/>
                <a:gridCol w="1306025"/>
                <a:gridCol w="1586600"/>
                <a:gridCol w="2790775"/>
                <a:gridCol w="2603725"/>
              </a:tblGrid>
              <a:tr h="310550">
                <a:tc>
                  <a:txBody>
                    <a:bodyPr/>
                    <a:lstStyle/>
                    <a:p>
                      <a:pPr indent="0" lvl="0" marL="0" rtl="0" algn="l">
                        <a:spcBef>
                          <a:spcPts val="0"/>
                        </a:spcBef>
                        <a:spcAft>
                          <a:spcPts val="0"/>
                        </a:spcAft>
                        <a:buNone/>
                      </a:pPr>
                      <a:r>
                        <a:rPr b="1" lang="en" sz="1100">
                          <a:latin typeface="Gill Sans"/>
                          <a:ea typeface="Gill Sans"/>
                          <a:cs typeface="Gill Sans"/>
                          <a:sym typeface="Gill Sans"/>
                        </a:rPr>
                        <a:t>Author</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Paper</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Models</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Techniques</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Gill Sans"/>
                          <a:ea typeface="Gill Sans"/>
                          <a:cs typeface="Gill Sans"/>
                          <a:sym typeface="Gill Sans"/>
                        </a:rPr>
                        <a:t>Results</a:t>
                      </a:r>
                      <a:endParaRPr b="1" sz="11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134325">
                <a:tc>
                  <a:txBody>
                    <a:bodyPr/>
                    <a:lstStyle/>
                    <a:p>
                      <a:pPr indent="0" lvl="0" marL="0" rtl="0" algn="l">
                        <a:spcBef>
                          <a:spcPts val="0"/>
                        </a:spcBef>
                        <a:spcAft>
                          <a:spcPts val="0"/>
                        </a:spcAft>
                        <a:buNone/>
                      </a:pPr>
                      <a:r>
                        <a:rPr lang="en" sz="1200">
                          <a:latin typeface="Gill Sans"/>
                          <a:ea typeface="Gill Sans"/>
                          <a:cs typeface="Gill Sans"/>
                          <a:sym typeface="Gill Sans"/>
                        </a:rPr>
                        <a:t>Huang et al. (2020)</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ClinicalBERT: Modeling Clinical Notes and Predicting Hospital Readmission</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Clinical BERT, BERT, BI-LSTM</a:t>
                      </a:r>
                      <a:endParaRPr sz="1200">
                        <a:latin typeface="Gill Sans"/>
                        <a:ea typeface="Gill Sans"/>
                        <a:cs typeface="Gill Sans"/>
                        <a:sym typeface="Gill Sans"/>
                      </a:endParaRPr>
                    </a:p>
                    <a:p>
                      <a:pPr indent="0" lvl="0" marL="0" rtl="0" algn="l">
                        <a:spcBef>
                          <a:spcPts val="0"/>
                        </a:spcBef>
                        <a:spcAft>
                          <a:spcPts val="0"/>
                        </a:spcAft>
                        <a:buClr>
                          <a:srgbClr val="000000"/>
                        </a:buClr>
                        <a:buSzPts val="1100"/>
                        <a:buFont typeface="Arial"/>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Self Attention Mechanism, clinical text embedding, comparison against word embedding models.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BERT underperformed as it is not trained on clinical data. Clinical BERT outperformed all the other models and accurately predicts 30-day readmissions.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620475">
                <a:tc>
                  <a:txBody>
                    <a:bodyPr/>
                    <a:lstStyle/>
                    <a:p>
                      <a:pPr indent="0" lvl="0" marL="0" rtl="0" algn="l">
                        <a:spcBef>
                          <a:spcPts val="0"/>
                        </a:spcBef>
                        <a:spcAft>
                          <a:spcPts val="0"/>
                        </a:spcAft>
                        <a:buNone/>
                      </a:pPr>
                      <a:r>
                        <a:rPr lang="en" sz="1200">
                          <a:latin typeface="Gill Sans"/>
                          <a:ea typeface="Gill Sans"/>
                          <a:cs typeface="Gill Sans"/>
                          <a:sym typeface="Gill Sans"/>
                        </a:rPr>
                        <a:t>Li et al. (2023)</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ChatDoctor: A Medical Chat Model Fine-Tuned on a Large Language Model Meta-AI (LLaMA) Using Medical Domain Knowledge</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Chat Doctor Model using LLaMA-7b model</a:t>
                      </a:r>
                      <a:endParaRPr sz="1200">
                        <a:latin typeface="Gill Sans"/>
                        <a:ea typeface="Gill Sans"/>
                        <a:cs typeface="Gill Sans"/>
                        <a:sym typeface="Gill Sans"/>
                      </a:endParaRPr>
                    </a:p>
                    <a:p>
                      <a:pPr indent="0" lvl="0" marL="0" rtl="0" algn="l">
                        <a:spcBef>
                          <a:spcPts val="0"/>
                        </a:spcBef>
                        <a:spcAft>
                          <a:spcPts val="0"/>
                        </a:spcAft>
                        <a:buClr>
                          <a:srgbClr val="000000"/>
                        </a:buClr>
                        <a:buSzPts val="1100"/>
                        <a:buFont typeface="Arial"/>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Development using knowledge brain, patient-physician conversation dataset</a:t>
                      </a:r>
                      <a:endParaRPr sz="1200">
                        <a:latin typeface="Gill Sans"/>
                        <a:ea typeface="Gill Sans"/>
                        <a:cs typeface="Gill Sans"/>
                        <a:sym typeface="Gill Sans"/>
                      </a:endParaRPr>
                    </a:p>
                    <a:p>
                      <a:pPr indent="0" lvl="0" marL="0" rtl="0" algn="l">
                        <a:spcBef>
                          <a:spcPts val="0"/>
                        </a:spcBef>
                        <a:spcAft>
                          <a:spcPts val="0"/>
                        </a:spcAft>
                        <a:buClr>
                          <a:srgbClr val="000000"/>
                        </a:buClr>
                        <a:buSzPts val="1100"/>
                        <a:buFont typeface="Arial"/>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For relatively new medical diseases, chatGPT cannot cannot recognize the word Mpox but ChatDoctor can provide the precise answer.</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458425">
                <a:tc>
                  <a:txBody>
                    <a:bodyPr/>
                    <a:lstStyle/>
                    <a:p>
                      <a:pPr indent="0" lvl="0" marL="0" rtl="0" algn="l">
                        <a:spcBef>
                          <a:spcPts val="0"/>
                        </a:spcBef>
                        <a:spcAft>
                          <a:spcPts val="0"/>
                        </a:spcAft>
                        <a:buNone/>
                      </a:pPr>
                      <a:r>
                        <a:rPr lang="en" sz="1200">
                          <a:latin typeface="Gill Sans"/>
                          <a:ea typeface="Gill Sans"/>
                          <a:cs typeface="Gill Sans"/>
                          <a:sym typeface="Gill Sans"/>
                        </a:rPr>
                        <a:t>McCleary et al. (2024)</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TNMTumorClassification from Unstructured Breast Cancer Pathology Reports using LoRA Finetuning of Mistral 7B</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latin typeface="Gill Sans"/>
                          <a:ea typeface="Gill Sans"/>
                          <a:cs typeface="Gill Sans"/>
                          <a:sym typeface="Gill Sans"/>
                        </a:rPr>
                        <a:t>Mistral 7B, GPT 3.5, GPT 4</a:t>
                      </a:r>
                      <a:endParaRPr sz="12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Mistral 7B fine tuned using LoRA and Axolotl library</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latin typeface="Gill Sans"/>
                          <a:ea typeface="Gill Sans"/>
                          <a:cs typeface="Gill Sans"/>
                          <a:sym typeface="Gill Sans"/>
                        </a:rPr>
                        <a:t>Fine tuning Mistral 7B Instruct model increased the performance compared to GPT 3.5 &amp; GPT 4.</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1c835961b8_0_260"/>
          <p:cNvSpPr txBox="1"/>
          <p:nvPr>
            <p:ph type="title"/>
          </p:nvPr>
        </p:nvSpPr>
        <p:spPr>
          <a:xfrm>
            <a:off x="337500" y="437171"/>
            <a:ext cx="8272200" cy="450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b="1" lang="en">
                <a:latin typeface="Comic Sans MS"/>
                <a:ea typeface="Comic Sans MS"/>
                <a:cs typeface="Comic Sans MS"/>
                <a:sym typeface="Comic Sans MS"/>
              </a:rPr>
              <a:t>Literature Survey</a:t>
            </a:r>
            <a:endParaRPr b="1">
              <a:latin typeface="Comic Sans MS"/>
              <a:ea typeface="Comic Sans MS"/>
              <a:cs typeface="Comic Sans MS"/>
              <a:sym typeface="Comic Sans MS"/>
            </a:endParaRPr>
          </a:p>
        </p:txBody>
      </p:sp>
      <p:graphicFrame>
        <p:nvGraphicFramePr>
          <p:cNvPr id="163" name="Google Shape;163;g31c835961b8_0_260"/>
          <p:cNvGraphicFramePr/>
          <p:nvPr/>
        </p:nvGraphicFramePr>
        <p:xfrm>
          <a:off x="300313" y="843350"/>
          <a:ext cx="3000000" cy="3000000"/>
        </p:xfrm>
        <a:graphic>
          <a:graphicData uri="http://schemas.openxmlformats.org/drawingml/2006/table">
            <a:tbl>
              <a:tblPr>
                <a:noFill/>
                <a:tableStyleId>{8D2AEF91-0547-44E3-96AF-6C280639A8E8}</a:tableStyleId>
              </a:tblPr>
              <a:tblGrid>
                <a:gridCol w="884175"/>
                <a:gridCol w="1737225"/>
                <a:gridCol w="1760300"/>
                <a:gridCol w="1944700"/>
                <a:gridCol w="2475025"/>
              </a:tblGrid>
              <a:tr h="351300">
                <a:tc>
                  <a:txBody>
                    <a:bodyPr/>
                    <a:lstStyle/>
                    <a:p>
                      <a:pPr indent="0" lvl="0" marL="0" rtl="0" algn="l">
                        <a:spcBef>
                          <a:spcPts val="0"/>
                        </a:spcBef>
                        <a:spcAft>
                          <a:spcPts val="0"/>
                        </a:spcAft>
                        <a:buNone/>
                      </a:pPr>
                      <a:r>
                        <a:rPr b="1" lang="en" sz="1200">
                          <a:latin typeface="Gill Sans"/>
                          <a:ea typeface="Gill Sans"/>
                          <a:cs typeface="Gill Sans"/>
                          <a:sym typeface="Gill Sans"/>
                        </a:rPr>
                        <a:t>Author</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Paper</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Models</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Techniques</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Gill Sans"/>
                          <a:ea typeface="Gill Sans"/>
                          <a:cs typeface="Gill Sans"/>
                          <a:sym typeface="Gill Sans"/>
                        </a:rPr>
                        <a:t>Results</a:t>
                      </a:r>
                      <a:endParaRPr b="1"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53975">
                <a:tc>
                  <a:txBody>
                    <a:bodyPr/>
                    <a:lstStyle/>
                    <a:p>
                      <a:pPr indent="0" lvl="0" marL="0" rtl="0" algn="l">
                        <a:spcBef>
                          <a:spcPts val="0"/>
                        </a:spcBef>
                        <a:spcAft>
                          <a:spcPts val="0"/>
                        </a:spcAft>
                        <a:buNone/>
                      </a:pPr>
                      <a:r>
                        <a:rPr lang="en" sz="1200">
                          <a:latin typeface="Gill Sans"/>
                          <a:ea typeface="Gill Sans"/>
                          <a:cs typeface="Gill Sans"/>
                          <a:sym typeface="Gill Sans"/>
                        </a:rPr>
                        <a:t>Jin et al. (2024)</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Health-LLM: Personalized Retrieval-Augmented Disease Prediction System</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Health-LLM, GPT-4, finetuned-LLaMa 2</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 Index Framework, RAG, training XGBoost classification model for final disease prediction.</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Accuracy of GPT-4 combined with RAG for disease diagnosis is 0.68, and the F1 score is 0.71, </a:t>
                      </a:r>
                      <a:endParaRPr sz="1200">
                        <a:latin typeface="Gill Sans"/>
                        <a:ea typeface="Gill Sans"/>
                        <a:cs typeface="Gill Sans"/>
                        <a:sym typeface="Gill Sans"/>
                      </a:endParaRPr>
                    </a:p>
                    <a:p>
                      <a:pPr indent="0" lvl="0" marL="0" rtl="0" algn="l">
                        <a:spcBef>
                          <a:spcPts val="0"/>
                        </a:spcBef>
                        <a:spcAft>
                          <a:spcPts val="0"/>
                        </a:spcAft>
                        <a:buNone/>
                      </a:pPr>
                      <a:r>
                        <a:rPr lang="en" sz="1200">
                          <a:latin typeface="Gill Sans"/>
                          <a:ea typeface="Gill Sans"/>
                          <a:cs typeface="Gill Sans"/>
                          <a:sym typeface="Gill Sans"/>
                        </a:rPr>
                        <a:t>while Health-LLM achieved accuracy of 0.833 and an F1 score of 0.762.</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229650">
                <a:tc>
                  <a:txBody>
                    <a:bodyPr/>
                    <a:lstStyle/>
                    <a:p>
                      <a:pPr indent="0" lvl="0" marL="0" rtl="0" algn="l">
                        <a:spcBef>
                          <a:spcPts val="0"/>
                        </a:spcBef>
                        <a:spcAft>
                          <a:spcPts val="0"/>
                        </a:spcAft>
                        <a:buNone/>
                      </a:pPr>
                      <a:r>
                        <a:rPr lang="en" sz="1200">
                          <a:latin typeface="Gill Sans"/>
                          <a:ea typeface="Gill Sans"/>
                          <a:cs typeface="Gill Sans"/>
                          <a:sym typeface="Gill Sans"/>
                        </a:rPr>
                        <a:t>Ke et al. (2024)</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Development and Testing of Retrieval Augmented Generation in Large Language Models - A Case Study Report</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GPT3.5</a:t>
                      </a:r>
                      <a:endParaRPr sz="1200">
                        <a:latin typeface="Gill Sans"/>
                        <a:ea typeface="Gill Sans"/>
                        <a:cs typeface="Gill Sans"/>
                        <a:sym typeface="Gill Sans"/>
                      </a:endParaRPr>
                    </a:p>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LLAMA 2</a:t>
                      </a:r>
                      <a:endParaRPr sz="1200">
                        <a:latin typeface="Gill Sans"/>
                        <a:ea typeface="Gill Sans"/>
                        <a:cs typeface="Gill Sans"/>
                        <a:sym typeface="Gill Sans"/>
                      </a:endParaRPr>
                    </a:p>
                    <a:p>
                      <a:pPr indent="0" lvl="0" marL="0" rtl="0" algn="l">
                        <a:spcBef>
                          <a:spcPts val="0"/>
                        </a:spcBef>
                        <a:spcAft>
                          <a:spcPts val="0"/>
                        </a:spcAft>
                        <a:buClr>
                          <a:srgbClr val="000000"/>
                        </a:buClr>
                        <a:buSzPts val="1100"/>
                        <a:buFont typeface="Arial"/>
                        <a:buNone/>
                      </a:pPr>
                      <a:r>
                        <a:rPr lang="en" sz="1200">
                          <a:latin typeface="Gill Sans"/>
                          <a:ea typeface="Gill Sans"/>
                          <a:cs typeface="Gill Sans"/>
                          <a:sym typeface="Gill Sans"/>
                        </a:rPr>
                        <a:t>LLAMA 3.1</a:t>
                      </a:r>
                      <a:endParaRPr sz="1200">
                        <a:latin typeface="Gill Sans"/>
                        <a:ea typeface="Gill Sans"/>
                        <a:cs typeface="Gill Sans"/>
                        <a:sym typeface="Gill Sans"/>
                      </a:endParaRPr>
                    </a:p>
                    <a:p>
                      <a:pPr indent="0" lvl="0" marL="0" rtl="0" algn="l">
                        <a:spcBef>
                          <a:spcPts val="0"/>
                        </a:spcBef>
                        <a:spcAft>
                          <a:spcPts val="0"/>
                        </a:spcAft>
                        <a:buClr>
                          <a:srgbClr val="000000"/>
                        </a:buClr>
                        <a:buSzPts val="1100"/>
                        <a:buFont typeface="Arial"/>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LangChain and LLAMA INdex from clinical text conversion, pinecone for vector storage</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The LLama 3.1 RAG model emerged as the most accurate compared to human-generated answers </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325300">
                <a:tc>
                  <a:txBody>
                    <a:bodyPr/>
                    <a:lstStyle/>
                    <a:p>
                      <a:pPr indent="0" lvl="0" marL="0" rtl="0" algn="l">
                        <a:spcBef>
                          <a:spcPts val="0"/>
                        </a:spcBef>
                        <a:spcAft>
                          <a:spcPts val="0"/>
                        </a:spcAft>
                        <a:buNone/>
                      </a:pPr>
                      <a:r>
                        <a:rPr lang="en" sz="1200">
                          <a:latin typeface="Gill Sans"/>
                          <a:ea typeface="Gill Sans"/>
                          <a:cs typeface="Gill Sans"/>
                          <a:sym typeface="Gill Sans"/>
                        </a:rPr>
                        <a:t>Liu &amp; Nguyen (2024)</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Rephrasing Electronic Health Records for Pretraining Clinical Language Models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Llama-3.1, Mistral-0.3, Qwen-2, Gemma-2</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Rephrasing EHR notes using prompts, synthetic data generation for pretraining clinical models.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Gill Sans"/>
                          <a:ea typeface="Gill Sans"/>
                          <a:cs typeface="Gill Sans"/>
                          <a:sym typeface="Gill Sans"/>
                        </a:rPr>
                        <a:t>Rephrased data improves language modeling; augmentation outperformed ClinicalBERT on MedNLI and i2b2 datasets.</a:t>
                      </a:r>
                      <a:endParaRPr sz="1200">
                        <a:latin typeface="Gill Sans"/>
                        <a:ea typeface="Gill Sans"/>
                        <a:cs typeface="Gill Sans"/>
                        <a:sym typeface="Gill San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435900" y="526625"/>
            <a:ext cx="1367100" cy="4035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1400"/>
              <a:buNone/>
            </a:pPr>
            <a:r>
              <a:rPr b="1" lang="en" sz="1850" u="sng">
                <a:solidFill>
                  <a:schemeClr val="dk1"/>
                </a:solidFill>
                <a:latin typeface="Times New Roman"/>
                <a:ea typeface="Times New Roman"/>
                <a:cs typeface="Times New Roman"/>
                <a:sym typeface="Times New Roman"/>
              </a:rPr>
              <a:t>Dataset</a:t>
            </a:r>
            <a:endParaRPr b="1" sz="1850" u="sng">
              <a:solidFill>
                <a:schemeClr val="dk1"/>
              </a:solidFill>
              <a:latin typeface="Times New Roman"/>
              <a:ea typeface="Times New Roman"/>
              <a:cs typeface="Times New Roman"/>
              <a:sym typeface="Times New Roman"/>
            </a:endParaRPr>
          </a:p>
        </p:txBody>
      </p:sp>
      <p:sp>
        <p:nvSpPr>
          <p:cNvPr id="169" name="Google Shape;169;p6"/>
          <p:cNvSpPr txBox="1"/>
          <p:nvPr>
            <p:ph idx="1" type="body"/>
          </p:nvPr>
        </p:nvSpPr>
        <p:spPr>
          <a:xfrm>
            <a:off x="435900" y="892050"/>
            <a:ext cx="5478000" cy="42516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3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a:t>
            </a:r>
            <a:r>
              <a:rPr b="1" lang="en">
                <a:solidFill>
                  <a:schemeClr val="dk1"/>
                </a:solidFill>
                <a:latin typeface="Times New Roman"/>
                <a:ea typeface="Times New Roman"/>
                <a:cs typeface="Times New Roman"/>
                <a:sym typeface="Times New Roman"/>
              </a:rPr>
              <a:t> Database Structure: </a:t>
            </a:r>
            <a:r>
              <a:rPr lang="en">
                <a:solidFill>
                  <a:schemeClr val="dk1"/>
                </a:solidFill>
                <a:latin typeface="Times New Roman"/>
                <a:ea typeface="Times New Roman"/>
                <a:cs typeface="Times New Roman"/>
                <a:sym typeface="Times New Roman"/>
              </a:rPr>
              <a:t>MIMIC-III is a relational database consisting of 26 tables, primarily linked by identifiers ending with 'ID', such as SUBJECT_ID, HADM_ID, and ICUSTAY_ID, which refer to a unique patient, hospital admission, and ICU stay, respectively.</a:t>
            </a:r>
            <a:endParaRPr>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2. </a:t>
            </a:r>
            <a:r>
              <a:rPr b="1" lang="en">
                <a:solidFill>
                  <a:schemeClr val="dk1"/>
                </a:solidFill>
                <a:latin typeface="Times New Roman"/>
                <a:ea typeface="Times New Roman"/>
                <a:cs typeface="Times New Roman"/>
                <a:sym typeface="Times New Roman"/>
              </a:rPr>
              <a:t>Events Tables:</a:t>
            </a:r>
            <a:r>
              <a:rPr lang="en">
                <a:solidFill>
                  <a:schemeClr val="dk1"/>
                </a:solidFill>
                <a:latin typeface="Times New Roman"/>
                <a:ea typeface="Times New Roman"/>
                <a:cs typeface="Times New Roman"/>
                <a:sym typeface="Times New Roman"/>
              </a:rPr>
              <a:t> The database contains several 'events' tables like OUTPUTEVENTS and LABEVENTS, which store patient-specific data such as output measurements and laboratory test results.</a:t>
            </a:r>
            <a:endParaRPr>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3. </a:t>
            </a:r>
            <a:r>
              <a:rPr b="1" lang="en">
                <a:solidFill>
                  <a:schemeClr val="dk1"/>
                </a:solidFill>
                <a:latin typeface="Times New Roman"/>
                <a:ea typeface="Times New Roman"/>
                <a:cs typeface="Times New Roman"/>
                <a:sym typeface="Times New Roman"/>
              </a:rPr>
              <a:t>Dictionary Tables: </a:t>
            </a:r>
            <a:r>
              <a:rPr lang="en">
                <a:solidFill>
                  <a:schemeClr val="dk1"/>
                </a:solidFill>
                <a:latin typeface="Times New Roman"/>
                <a:ea typeface="Times New Roman"/>
                <a:cs typeface="Times New Roman"/>
                <a:sym typeface="Times New Roman"/>
              </a:rPr>
              <a:t>Tables prefixed with 'D_' serve as dictionaries. For instance, the D_ITEMS table helps decode ITEMIDs from the CHARTEVENTS table into the actual measurements they represent.</a:t>
            </a:r>
            <a:endParaRPr>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4.</a:t>
            </a:r>
            <a:r>
              <a:rPr b="1" lang="en">
                <a:solidFill>
                  <a:schemeClr val="dk1"/>
                </a:solidFill>
                <a:latin typeface="Times New Roman"/>
                <a:ea typeface="Times New Roman"/>
                <a:cs typeface="Times New Roman"/>
                <a:sym typeface="Times New Roman"/>
              </a:rPr>
              <a:t> Data Model Development: </a:t>
            </a:r>
            <a:r>
              <a:rPr lang="en">
                <a:solidFill>
                  <a:schemeClr val="dk1"/>
                </a:solidFill>
                <a:latin typeface="Times New Roman"/>
                <a:ea typeface="Times New Roman"/>
                <a:cs typeface="Times New Roman"/>
                <a:sym typeface="Times New Roman"/>
              </a:rPr>
              <a:t>The development of MIMIC's data model aims to balance interpretability with fidelity to the original hospital data, reflecting careful adjustments based on user feedback without distorting the raw data.</a:t>
            </a:r>
            <a:endParaRPr>
              <a:solidFill>
                <a:schemeClr val="dk1"/>
              </a:solidFill>
              <a:latin typeface="Times New Roman"/>
              <a:ea typeface="Times New Roman"/>
              <a:cs typeface="Times New Roman"/>
              <a:sym typeface="Times New Roman"/>
            </a:endParaRPr>
          </a:p>
          <a:p>
            <a:pPr indent="0" lvl="0" marL="0" rtl="0" algn="l">
              <a:lnSpc>
                <a:spcPct val="100000"/>
              </a:lnSpc>
              <a:spcBef>
                <a:spcPts val="500"/>
              </a:spcBef>
              <a:spcAft>
                <a:spcPts val="500"/>
              </a:spcAft>
              <a:buClr>
                <a:schemeClr val="dk1"/>
              </a:buClr>
              <a:buSzPts val="1100"/>
              <a:buFont typeface="Arial"/>
              <a:buNone/>
            </a:pPr>
            <a:r>
              <a:rPr lang="en">
                <a:solidFill>
                  <a:schemeClr val="dk1"/>
                </a:solidFill>
                <a:latin typeface="Times New Roman"/>
                <a:ea typeface="Times New Roman"/>
                <a:cs typeface="Times New Roman"/>
                <a:sym typeface="Times New Roman"/>
              </a:rPr>
              <a:t>5. </a:t>
            </a:r>
            <a:r>
              <a:rPr b="1" lang="en">
                <a:solidFill>
                  <a:schemeClr val="dk1"/>
                </a:solidFill>
                <a:latin typeface="Times New Roman"/>
                <a:ea typeface="Times New Roman"/>
                <a:cs typeface="Times New Roman"/>
                <a:sym typeface="Times New Roman"/>
              </a:rPr>
              <a:t>Core Patient Tables:</a:t>
            </a:r>
            <a:r>
              <a:rPr lang="en">
                <a:solidFill>
                  <a:schemeClr val="dk1"/>
                </a:solidFill>
                <a:latin typeface="Times New Roman"/>
                <a:ea typeface="Times New Roman"/>
                <a:cs typeface="Times New Roman"/>
                <a:sym typeface="Times New Roman"/>
              </a:rPr>
              <a:t> Five main tables—ADMISSIONS, PATIENTS, ICUSTAYS, SERVICES, and TRANSFERS—track patient stays and movements within the hospital.</a:t>
            </a:r>
            <a:endParaRPr sz="1300">
              <a:latin typeface="Times New Roman"/>
              <a:ea typeface="Times New Roman"/>
              <a:cs typeface="Times New Roman"/>
              <a:sym typeface="Times New Roman"/>
            </a:endParaRPr>
          </a:p>
        </p:txBody>
      </p:sp>
      <p:pic>
        <p:nvPicPr>
          <p:cNvPr id="170" name="Google Shape;170;p6"/>
          <p:cNvPicPr preferRelativeResize="0"/>
          <p:nvPr/>
        </p:nvPicPr>
        <p:blipFill rotWithShape="1">
          <a:blip r:embed="rId3">
            <a:alphaModFix/>
          </a:blip>
          <a:srcRect b="0" l="0" r="0" t="0"/>
          <a:stretch/>
        </p:blipFill>
        <p:spPr>
          <a:xfrm>
            <a:off x="5913775" y="1438275"/>
            <a:ext cx="3109256" cy="2266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